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89" r:id="rId2"/>
    <p:sldId id="287" r:id="rId3"/>
  </p:sldIdLst>
  <p:sldSz cx="6858000" cy="9144000" type="screen4x3"/>
  <p:notesSz cx="6735763" cy="9866313"/>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FF0066"/>
    <a:srgbClr val="0066FF"/>
    <a:srgbClr val="FFFFCC"/>
    <a:srgbClr val="0000FF"/>
    <a:srgbClr val="FFCCCC"/>
    <a:srgbClr val="CCFFFF"/>
    <a:srgbClr val="33CCFF"/>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7" autoAdjust="0"/>
    <p:restoredTop sz="94660"/>
  </p:normalViewPr>
  <p:slideViewPr>
    <p:cSldViewPr showGuides="1">
      <p:cViewPr varScale="1">
        <p:scale>
          <a:sx n="90" d="100"/>
          <a:sy n="90" d="100"/>
        </p:scale>
        <p:origin x="-1200" y="-120"/>
      </p:cViewPr>
      <p:guideLst>
        <p:guide orient="horz"/>
        <p:guide/>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14339"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14340" name="Rectangle 4"/>
          <p:cNvSpPr>
            <a:spLocks noGrp="1" noRot="1" noChangeAspect="1" noChangeArrowheads="1" noTextEdit="1"/>
          </p:cNvSpPr>
          <p:nvPr>
            <p:ph type="sldImg" idx="2"/>
          </p:nvPr>
        </p:nvSpPr>
        <p:spPr bwMode="auto">
          <a:xfrm>
            <a:off x="1981200" y="739775"/>
            <a:ext cx="2774950" cy="3700463"/>
          </a:xfrm>
          <a:prstGeom prst="rect">
            <a:avLst/>
          </a:prstGeom>
          <a:noFill/>
          <a:ln w="9525">
            <a:solidFill>
              <a:srgbClr val="000000"/>
            </a:solidFill>
            <a:miter lim="800000"/>
            <a:headEnd/>
            <a:tailEnd/>
          </a:ln>
          <a:effectLst/>
        </p:spPr>
      </p:sp>
      <p:sp>
        <p:nvSpPr>
          <p:cNvPr id="14341"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4342"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14343"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6A0BF8A-FA23-4243-A4C8-07E47891C827}" type="slidenum">
              <a:rPr lang="en-US" altLang="ja-JP"/>
              <a:pPr/>
              <a:t>‹#›</a:t>
            </a:fld>
            <a:endParaRPr lang="en-US" altLang="ja-JP"/>
          </a:p>
        </p:txBody>
      </p:sp>
    </p:spTree>
    <p:extLst>
      <p:ext uri="{BB962C8B-B14F-4D97-AF65-F5344CB8AC3E}">
        <p14:creationId xmlns:p14="http://schemas.microsoft.com/office/powerpoint/2010/main" val="20475289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038"/>
            <a:ext cx="5829300" cy="1960562"/>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14B8740A-B7F6-4240-BD6B-AD1A60651A73}"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FEFEB2B7-ADF4-4DCC-9B8C-5B8E235CE38B}"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713"/>
            <a:ext cx="1543050" cy="780097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42900" y="366713"/>
            <a:ext cx="4476750" cy="780097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5E2EC049-0602-4D46-AA24-FFDEF1FC070F}"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C5151655-8482-4BD8-A3E4-B0F8F25C49F3}"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5875338"/>
            <a:ext cx="5829300" cy="1816100"/>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89B3A6FC-E541-421B-BA4C-2407D5DDABFB}"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5962645F-34EB-43AF-B096-867AFA9D689B}"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1AAA79E8-6401-41FE-BB35-568224042202}"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D2AD9EAE-543C-49A2-82C6-461D1DBA3CED}"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84AAD65C-36EA-4F74-A7E7-F8FDCD936718}"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3538"/>
            <a:ext cx="2255838" cy="154940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CD0DCEED-B95C-436C-B30A-2020A474C95A}"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400800"/>
            <a:ext cx="4114800" cy="755650"/>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A9D9F461-7166-410C-8C70-3F0662F8FAE2}"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29" name="Rectangle 5"/>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1030" name="Rectangle 6"/>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A9F90B3-0528-4619-A951-B09776AC62B6}"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itchFamily="34" charset="0"/>
          <a:ea typeface="ＭＳ Ｐゴシック" pitchFamily="50" charset="-128"/>
        </a:defRPr>
      </a:lvl2pPr>
      <a:lvl3pPr algn="ctr" rtl="0" fontAlgn="base">
        <a:spcBef>
          <a:spcPct val="0"/>
        </a:spcBef>
        <a:spcAft>
          <a:spcPct val="0"/>
        </a:spcAft>
        <a:defRPr kumimoji="1" sz="4400">
          <a:solidFill>
            <a:schemeClr val="tx2"/>
          </a:solidFill>
          <a:latin typeface="Arial" pitchFamily="34" charset="0"/>
          <a:ea typeface="ＭＳ Ｐゴシック" pitchFamily="50" charset="-128"/>
        </a:defRPr>
      </a:lvl3pPr>
      <a:lvl4pPr algn="ctr" rtl="0" fontAlgn="base">
        <a:spcBef>
          <a:spcPct val="0"/>
        </a:spcBef>
        <a:spcAft>
          <a:spcPct val="0"/>
        </a:spcAft>
        <a:defRPr kumimoji="1" sz="4400">
          <a:solidFill>
            <a:schemeClr val="tx2"/>
          </a:solidFill>
          <a:latin typeface="Arial" pitchFamily="34" charset="0"/>
          <a:ea typeface="ＭＳ Ｐゴシック" pitchFamily="50" charset="-128"/>
        </a:defRPr>
      </a:lvl4pPr>
      <a:lvl5pPr algn="ctr" rtl="0" fontAlgn="base">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988840" y="8604448"/>
            <a:ext cx="4772025" cy="400050"/>
          </a:xfrm>
          <a:prstGeom prst="rect">
            <a:avLst/>
          </a:prstGeom>
          <a:noFill/>
          <a:ln w="9525">
            <a:noFill/>
            <a:miter lim="800000"/>
            <a:headEnd/>
            <a:tailEnd/>
          </a:ln>
          <a:effectLst/>
        </p:spPr>
      </p:pic>
      <p:sp>
        <p:nvSpPr>
          <p:cNvPr id="152" name="円/楕円 151"/>
          <p:cNvSpPr/>
          <p:nvPr/>
        </p:nvSpPr>
        <p:spPr>
          <a:xfrm>
            <a:off x="3573016" y="6300192"/>
            <a:ext cx="793306" cy="716271"/>
          </a:xfrm>
          <a:prstGeom prst="ellipse">
            <a:avLst/>
          </a:prstGeom>
          <a:noFill/>
          <a:ln w="3810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円/楕円 154"/>
          <p:cNvSpPr/>
          <p:nvPr/>
        </p:nvSpPr>
        <p:spPr>
          <a:xfrm>
            <a:off x="0" y="4795632"/>
            <a:ext cx="963489" cy="919590"/>
          </a:xfrm>
          <a:prstGeom prst="ellipse">
            <a:avLst/>
          </a:prstGeom>
          <a:noFill/>
          <a:ln w="3810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Rectangle 23"/>
          <p:cNvSpPr>
            <a:spLocks noChangeArrowheads="1"/>
          </p:cNvSpPr>
          <p:nvPr/>
        </p:nvSpPr>
        <p:spPr bwMode="auto">
          <a:xfrm>
            <a:off x="0" y="0"/>
            <a:ext cx="6858000" cy="2339752"/>
          </a:xfrm>
          <a:prstGeom prst="rect">
            <a:avLst/>
          </a:prstGeom>
          <a:solidFill>
            <a:srgbClr val="FFFFCC"/>
          </a:solidFill>
          <a:ln w="9525">
            <a:noFill/>
            <a:miter lim="800000"/>
            <a:headEnd/>
            <a:tailEnd/>
          </a:ln>
          <a:effectLst/>
        </p:spPr>
        <p:txBody>
          <a:bodyPr wrap="none" anchor="ctr"/>
          <a:lstStyle/>
          <a:p>
            <a:endParaRPr lang="ja-JP" altLang="en-US"/>
          </a:p>
        </p:txBody>
      </p:sp>
      <p:sp>
        <p:nvSpPr>
          <p:cNvPr id="3091" name="Rectangle 19"/>
          <p:cNvSpPr>
            <a:spLocks noChangeArrowheads="1"/>
          </p:cNvSpPr>
          <p:nvPr/>
        </p:nvSpPr>
        <p:spPr bwMode="auto">
          <a:xfrm>
            <a:off x="35168" y="34925"/>
            <a:ext cx="6778381" cy="9074150"/>
          </a:xfrm>
          <a:prstGeom prst="rect">
            <a:avLst/>
          </a:prstGeom>
          <a:noFill/>
          <a:ln w="76200">
            <a:solidFill>
              <a:srgbClr val="0066FF"/>
            </a:solidFill>
            <a:miter lim="800000"/>
            <a:headEnd/>
            <a:tailEnd/>
          </a:ln>
          <a:effectLst/>
        </p:spPr>
        <p:txBody>
          <a:bodyPr wrap="none" anchor="ctr"/>
          <a:lstStyle/>
          <a:p>
            <a:endParaRPr lang="ja-JP" altLang="en-US"/>
          </a:p>
        </p:txBody>
      </p:sp>
      <p:sp>
        <p:nvSpPr>
          <p:cNvPr id="47" name="テキスト ボックス 46"/>
          <p:cNvSpPr txBox="1"/>
          <p:nvPr/>
        </p:nvSpPr>
        <p:spPr>
          <a:xfrm>
            <a:off x="0" y="179512"/>
            <a:ext cx="6858000" cy="461665"/>
          </a:xfrm>
          <a:prstGeom prst="rect">
            <a:avLst/>
          </a:prstGeom>
          <a:noFill/>
        </p:spPr>
        <p:txBody>
          <a:bodyPr wrap="square" rtlCol="0">
            <a:spAutoFit/>
          </a:bodyPr>
          <a:lstStyle/>
          <a:p>
            <a:pPr algn="ctr"/>
            <a:r>
              <a:rPr kumimoji="1" lang="ja-JP" altLang="en-US" sz="2400" b="1" dirty="0" smtClean="0">
                <a:solidFill>
                  <a:schemeClr val="accent2">
                    <a:lumMod val="40000"/>
                    <a:lumOff val="60000"/>
                  </a:schemeClr>
                </a:solidFill>
                <a:latin typeface="HGS明朝E" pitchFamily="18" charset="-128"/>
                <a:ea typeface="HGS明朝E" pitchFamily="18" charset="-128"/>
                <a:cs typeface="Meiryo UI" pitchFamily="50" charset="-128"/>
              </a:rPr>
              <a:t>ＩＮＶＩＴＡＴＩＯＮ</a:t>
            </a:r>
            <a:endParaRPr kumimoji="1" lang="ja-JP" altLang="en-US" sz="2400" b="1" dirty="0">
              <a:solidFill>
                <a:schemeClr val="accent2">
                  <a:lumMod val="40000"/>
                  <a:lumOff val="60000"/>
                </a:schemeClr>
              </a:solidFill>
              <a:latin typeface="HGS明朝E" pitchFamily="18" charset="-128"/>
              <a:ea typeface="HGS明朝E" pitchFamily="18" charset="-128"/>
              <a:cs typeface="Meiryo UI" pitchFamily="50" charset="-128"/>
            </a:endParaRPr>
          </a:p>
        </p:txBody>
      </p:sp>
      <p:cxnSp>
        <p:nvCxnSpPr>
          <p:cNvPr id="53" name="直線コネクタ 52"/>
          <p:cNvCxnSpPr/>
          <p:nvPr/>
        </p:nvCxnSpPr>
        <p:spPr>
          <a:xfrm>
            <a:off x="476672" y="1246457"/>
            <a:ext cx="576064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60429" y="1259632"/>
            <a:ext cx="6764215" cy="400110"/>
          </a:xfrm>
          <a:prstGeom prst="rect">
            <a:avLst/>
          </a:prstGeom>
          <a:noFill/>
        </p:spPr>
        <p:txBody>
          <a:bodyPr wrap="square" rtlCol="0">
            <a:spAutoFit/>
          </a:bodyPr>
          <a:lstStyle/>
          <a:p>
            <a:pPr algn="ctr"/>
            <a:r>
              <a:rPr kumimoji="1" lang="ja-JP" altLang="en-US" sz="2000" b="1" dirty="0" smtClean="0">
                <a:solidFill>
                  <a:schemeClr val="accent2">
                    <a:lumMod val="40000"/>
                    <a:lumOff val="60000"/>
                  </a:schemeClr>
                </a:solidFill>
                <a:latin typeface="Meiryo UI" pitchFamily="50" charset="-128"/>
                <a:ea typeface="Meiryo UI" pitchFamily="50" charset="-128"/>
                <a:cs typeface="Meiryo UI" pitchFamily="50" charset="-128"/>
              </a:rPr>
              <a:t>ＹＫＫ ＡＰ　体感ショールーム</a:t>
            </a:r>
            <a:endParaRPr kumimoji="1" lang="ja-JP" altLang="en-US" sz="2000" b="1" dirty="0">
              <a:solidFill>
                <a:schemeClr val="accent2">
                  <a:lumMod val="40000"/>
                  <a:lumOff val="60000"/>
                </a:schemeClr>
              </a:solidFill>
              <a:latin typeface="Meiryo UI" pitchFamily="50" charset="-128"/>
              <a:ea typeface="Meiryo UI" pitchFamily="50" charset="-128"/>
              <a:cs typeface="Meiryo UI" pitchFamily="50" charset="-128"/>
            </a:endParaRPr>
          </a:p>
        </p:txBody>
      </p:sp>
      <p:sp>
        <p:nvSpPr>
          <p:cNvPr id="65" name="テキスト ボックス 64"/>
          <p:cNvSpPr txBox="1"/>
          <p:nvPr/>
        </p:nvSpPr>
        <p:spPr>
          <a:xfrm>
            <a:off x="-1" y="1422232"/>
            <a:ext cx="6858001" cy="861774"/>
          </a:xfrm>
          <a:prstGeom prst="rect">
            <a:avLst/>
          </a:prstGeom>
          <a:noFill/>
        </p:spPr>
        <p:txBody>
          <a:bodyPr wrap="square" rtlCol="0">
            <a:spAutoFit/>
          </a:bodyPr>
          <a:lstStyle/>
          <a:p>
            <a:pPr algn="ctr"/>
            <a:r>
              <a:rPr kumimoji="1" lang="en-US" altLang="ja-JP" sz="5000" b="1" dirty="0" smtClean="0">
                <a:latin typeface="HGS明朝E" pitchFamily="18" charset="-128"/>
                <a:ea typeface="HGS明朝E" pitchFamily="18" charset="-128"/>
                <a:cs typeface="Meiryo UI" pitchFamily="50" charset="-128"/>
              </a:rPr>
              <a:t>7/22</a:t>
            </a:r>
            <a:r>
              <a:rPr lang="ja-JP" altLang="en-US" sz="3200" b="1" dirty="0" smtClean="0">
                <a:latin typeface="HGS明朝E" pitchFamily="18" charset="-128"/>
                <a:ea typeface="HGS明朝E" pitchFamily="18" charset="-128"/>
                <a:cs typeface="Meiryo UI" pitchFamily="50" charset="-128"/>
              </a:rPr>
              <a:t>（</a:t>
            </a:r>
            <a:r>
              <a:rPr lang="ja-JP" altLang="en-US" sz="3200" b="1" dirty="0">
                <a:latin typeface="HGS明朝E" pitchFamily="18" charset="-128"/>
                <a:ea typeface="HGS明朝E" pitchFamily="18" charset="-128"/>
                <a:cs typeface="Meiryo UI" pitchFamily="50" charset="-128"/>
              </a:rPr>
              <a:t>金</a:t>
            </a:r>
            <a:r>
              <a:rPr lang="ja-JP" altLang="en-US" sz="3200" b="1" dirty="0" smtClean="0">
                <a:latin typeface="HGS明朝E" pitchFamily="18" charset="-128"/>
                <a:ea typeface="HGS明朝E" pitchFamily="18" charset="-128"/>
                <a:cs typeface="Meiryo UI" pitchFamily="50" charset="-128"/>
              </a:rPr>
              <a:t>）</a:t>
            </a:r>
            <a:r>
              <a:rPr lang="en-US" altLang="ja-JP" sz="5000" b="1" dirty="0" smtClean="0">
                <a:latin typeface="HGS明朝E" pitchFamily="18" charset="-128"/>
                <a:ea typeface="HGS明朝E" pitchFamily="18" charset="-128"/>
                <a:cs typeface="Meiryo UI" pitchFamily="50" charset="-128"/>
              </a:rPr>
              <a:t>10</a:t>
            </a:r>
            <a:r>
              <a:rPr lang="en-US" altLang="ja-JP" sz="3600" dirty="0" smtClean="0">
                <a:latin typeface="HGS明朝E" pitchFamily="18" charset="-128"/>
                <a:ea typeface="HGS明朝E" pitchFamily="18" charset="-128"/>
                <a:cs typeface="Meiryo UI" pitchFamily="50" charset="-128"/>
              </a:rPr>
              <a:t>:</a:t>
            </a:r>
            <a:r>
              <a:rPr lang="en-US" altLang="ja-JP" sz="5000" b="1" dirty="0" smtClean="0">
                <a:latin typeface="HGS明朝E" pitchFamily="18" charset="-128"/>
                <a:ea typeface="HGS明朝E" pitchFamily="18" charset="-128"/>
                <a:cs typeface="Meiryo UI" pitchFamily="50" charset="-128"/>
              </a:rPr>
              <a:t>00-12</a:t>
            </a:r>
            <a:r>
              <a:rPr lang="en-US" altLang="ja-JP" sz="3600" dirty="0" smtClean="0">
                <a:latin typeface="HGS明朝E" pitchFamily="18" charset="-128"/>
                <a:ea typeface="HGS明朝E" pitchFamily="18" charset="-128"/>
                <a:cs typeface="Meiryo UI" pitchFamily="50" charset="-128"/>
              </a:rPr>
              <a:t>:</a:t>
            </a:r>
            <a:r>
              <a:rPr lang="en-US" altLang="ja-JP" sz="5000" b="1" dirty="0" smtClean="0">
                <a:latin typeface="HGS明朝E" pitchFamily="18" charset="-128"/>
                <a:ea typeface="HGS明朝E" pitchFamily="18" charset="-128"/>
                <a:cs typeface="Meiryo UI" pitchFamily="50" charset="-128"/>
              </a:rPr>
              <a:t>00</a:t>
            </a:r>
            <a:endParaRPr kumimoji="1" lang="ja-JP" altLang="en-US" sz="5000" b="1" dirty="0">
              <a:latin typeface="HGS明朝E" pitchFamily="18" charset="-128"/>
              <a:ea typeface="HGS明朝E" pitchFamily="18" charset="-128"/>
              <a:cs typeface="Meiryo UI" pitchFamily="50" charset="-128"/>
            </a:endParaRPr>
          </a:p>
        </p:txBody>
      </p:sp>
      <p:sp>
        <p:nvSpPr>
          <p:cNvPr id="66" name="テキスト ボックス 65"/>
          <p:cNvSpPr txBox="1"/>
          <p:nvPr/>
        </p:nvSpPr>
        <p:spPr>
          <a:xfrm>
            <a:off x="123946" y="1299702"/>
            <a:ext cx="989746" cy="338554"/>
          </a:xfrm>
          <a:prstGeom prst="rect">
            <a:avLst/>
          </a:prstGeom>
          <a:noFill/>
        </p:spPr>
        <p:txBody>
          <a:bodyPr wrap="square" rtlCol="0">
            <a:spAutoFit/>
          </a:bodyPr>
          <a:lstStyle/>
          <a:p>
            <a:pPr algn="r"/>
            <a:r>
              <a:rPr kumimoji="1" lang="en-US" altLang="ja-JP" sz="1600" b="1" dirty="0" smtClean="0">
                <a:latin typeface="HGS明朝E" pitchFamily="18" charset="-128"/>
                <a:ea typeface="HGS明朝E" pitchFamily="18" charset="-128"/>
                <a:cs typeface="Meiryo UI" pitchFamily="50" charset="-128"/>
              </a:rPr>
              <a:t>2016</a:t>
            </a:r>
            <a:endParaRPr kumimoji="1" lang="ja-JP" altLang="en-US" sz="1600" b="1" dirty="0">
              <a:latin typeface="HGS明朝E" pitchFamily="18" charset="-128"/>
              <a:ea typeface="HGS明朝E" pitchFamily="18" charset="-128"/>
              <a:cs typeface="Meiryo UI" pitchFamily="50" charset="-128"/>
            </a:endParaRPr>
          </a:p>
        </p:txBody>
      </p:sp>
      <p:sp>
        <p:nvSpPr>
          <p:cNvPr id="75" name="Rectangle 19"/>
          <p:cNvSpPr>
            <a:spLocks noChangeArrowheads="1"/>
          </p:cNvSpPr>
          <p:nvPr/>
        </p:nvSpPr>
        <p:spPr bwMode="auto">
          <a:xfrm>
            <a:off x="35168" y="34925"/>
            <a:ext cx="6778381" cy="2304827"/>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none" anchor="ctr"/>
          <a:lstStyle/>
          <a:p>
            <a:endParaRPr lang="ja-JP" altLang="en-US"/>
          </a:p>
        </p:txBody>
      </p:sp>
      <p:sp>
        <p:nvSpPr>
          <p:cNvPr id="76" name="テキスト ボックス 75"/>
          <p:cNvSpPr txBox="1"/>
          <p:nvPr/>
        </p:nvSpPr>
        <p:spPr>
          <a:xfrm>
            <a:off x="836712" y="467544"/>
            <a:ext cx="5184576" cy="861774"/>
          </a:xfrm>
          <a:prstGeom prst="rect">
            <a:avLst/>
          </a:prstGeom>
          <a:noFill/>
        </p:spPr>
        <p:txBody>
          <a:bodyPr wrap="square" rtlCol="0">
            <a:spAutoFit/>
          </a:bodyPr>
          <a:lstStyle/>
          <a:p>
            <a:pPr algn="dist"/>
            <a:r>
              <a:rPr kumimoji="1" lang="ja-JP" altLang="en-US" sz="5000" b="1" dirty="0" smtClean="0">
                <a:solidFill>
                  <a:srgbClr val="0000FF"/>
                </a:solidFill>
                <a:latin typeface="Meiryo UI" pitchFamily="50" charset="-128"/>
                <a:ea typeface="Meiryo UI" pitchFamily="50" charset="-128"/>
                <a:cs typeface="Meiryo UI" pitchFamily="50" charset="-128"/>
              </a:rPr>
              <a:t>特別内覧会</a:t>
            </a:r>
            <a:endParaRPr kumimoji="1" lang="ja-JP" altLang="en-US" sz="5000" b="1" dirty="0">
              <a:solidFill>
                <a:srgbClr val="0000FF"/>
              </a:solidFill>
              <a:latin typeface="Meiryo UI" pitchFamily="50" charset="-128"/>
              <a:ea typeface="Meiryo UI" pitchFamily="50" charset="-128"/>
              <a:cs typeface="Meiryo UI" pitchFamily="50" charset="-128"/>
            </a:endParaRPr>
          </a:p>
        </p:txBody>
      </p:sp>
      <p:pic>
        <p:nvPicPr>
          <p:cNvPr id="48133" name="Picture 5" descr="C:\Users\0402023\Desktop\配信用\画像\star070.png"/>
          <p:cNvPicPr>
            <a:picLocks noChangeAspect="1" noChangeArrowheads="1"/>
          </p:cNvPicPr>
          <p:nvPr/>
        </p:nvPicPr>
        <p:blipFill>
          <a:blip r:embed="rId3" cstate="print"/>
          <a:srcRect/>
          <a:stretch>
            <a:fillRect/>
          </a:stretch>
        </p:blipFill>
        <p:spPr bwMode="auto">
          <a:xfrm>
            <a:off x="260648" y="329952"/>
            <a:ext cx="643161" cy="643161"/>
          </a:xfrm>
          <a:prstGeom prst="rect">
            <a:avLst/>
          </a:prstGeom>
          <a:noFill/>
        </p:spPr>
      </p:pic>
      <p:pic>
        <p:nvPicPr>
          <p:cNvPr id="42" name="Picture 5" descr="C:\Users\0402023\Desktop\配信用\画像\star070.png"/>
          <p:cNvPicPr>
            <a:picLocks noChangeAspect="1" noChangeArrowheads="1"/>
          </p:cNvPicPr>
          <p:nvPr/>
        </p:nvPicPr>
        <p:blipFill>
          <a:blip r:embed="rId3" cstate="print"/>
          <a:srcRect/>
          <a:stretch>
            <a:fillRect/>
          </a:stretch>
        </p:blipFill>
        <p:spPr bwMode="auto">
          <a:xfrm>
            <a:off x="6098207" y="598385"/>
            <a:ext cx="643161" cy="643161"/>
          </a:xfrm>
          <a:prstGeom prst="rect">
            <a:avLst/>
          </a:prstGeom>
          <a:noFill/>
        </p:spPr>
      </p:pic>
      <p:sp>
        <p:nvSpPr>
          <p:cNvPr id="51" name="正方形/長方形 50"/>
          <p:cNvSpPr/>
          <p:nvPr/>
        </p:nvSpPr>
        <p:spPr>
          <a:xfrm>
            <a:off x="183194" y="179512"/>
            <a:ext cx="1877654" cy="295466"/>
          </a:xfrm>
          <a:prstGeom prst="rect">
            <a:avLst/>
          </a:prstGeom>
        </p:spPr>
        <p:txBody>
          <a:bodyPr wrap="square">
            <a:spAutoFit/>
          </a:bodyPr>
          <a:lstStyle/>
          <a:p>
            <a:pPr algn="ctr" eaLnBrk="0" hangingPunct="0">
              <a:lnSpc>
                <a:spcPct val="110000"/>
              </a:lnSpc>
            </a:pPr>
            <a:r>
              <a:rPr lang="ja-JP" altLang="en-US" sz="1200" dirty="0" smtClean="0">
                <a:latin typeface="Meiryo UI" pitchFamily="50" charset="-128"/>
                <a:ea typeface="Meiryo UI" pitchFamily="50" charset="-128"/>
                <a:cs typeface="Meiryo UI" pitchFamily="50" charset="-128"/>
              </a:rPr>
              <a:t>神奈川県ビルダー様限定</a:t>
            </a:r>
          </a:p>
        </p:txBody>
      </p:sp>
      <p:pic>
        <p:nvPicPr>
          <p:cNvPr id="151" name="Picture 5" descr="http://www.ykkap.co.jp/company/japanese/news/2016/img/20160406_03.png"/>
          <p:cNvPicPr>
            <a:picLocks noChangeAspect="1" noChangeArrowheads="1"/>
          </p:cNvPicPr>
          <p:nvPr/>
        </p:nvPicPr>
        <p:blipFill>
          <a:blip r:embed="rId4" cstate="print"/>
          <a:srcRect/>
          <a:stretch>
            <a:fillRect/>
          </a:stretch>
        </p:blipFill>
        <p:spPr bwMode="auto">
          <a:xfrm>
            <a:off x="3256797" y="4644008"/>
            <a:ext cx="3282665" cy="1764433"/>
          </a:xfrm>
          <a:prstGeom prst="rect">
            <a:avLst/>
          </a:prstGeom>
          <a:noFill/>
        </p:spPr>
      </p:pic>
      <p:sp>
        <p:nvSpPr>
          <p:cNvPr id="153" name="円/楕円 152"/>
          <p:cNvSpPr/>
          <p:nvPr/>
        </p:nvSpPr>
        <p:spPr>
          <a:xfrm>
            <a:off x="692696" y="5075163"/>
            <a:ext cx="770791" cy="735672"/>
          </a:xfrm>
          <a:prstGeom prst="ellipse">
            <a:avLst/>
          </a:prstGeom>
          <a:noFill/>
          <a:ln w="3810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円/楕円 153"/>
          <p:cNvSpPr/>
          <p:nvPr/>
        </p:nvSpPr>
        <p:spPr>
          <a:xfrm>
            <a:off x="3429000" y="5868144"/>
            <a:ext cx="554767" cy="539823"/>
          </a:xfrm>
          <a:prstGeom prst="ellipse">
            <a:avLst/>
          </a:prstGeom>
          <a:noFill/>
          <a:ln w="3810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角丸四角形 155"/>
          <p:cNvSpPr/>
          <p:nvPr/>
        </p:nvSpPr>
        <p:spPr>
          <a:xfrm>
            <a:off x="510639" y="5261877"/>
            <a:ext cx="2671948" cy="623975"/>
          </a:xfrm>
          <a:prstGeom prst="roundRect">
            <a:avLst/>
          </a:prstGeom>
          <a:solidFill>
            <a:srgbClr val="FFFFCC"/>
          </a:solidFill>
          <a:ln cmpd="dbl">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正方形/長方形 156"/>
          <p:cNvSpPr/>
          <p:nvPr/>
        </p:nvSpPr>
        <p:spPr>
          <a:xfrm>
            <a:off x="291734" y="2456058"/>
            <a:ext cx="6280829" cy="216024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正方形/長方形 157"/>
          <p:cNvSpPr/>
          <p:nvPr/>
        </p:nvSpPr>
        <p:spPr>
          <a:xfrm>
            <a:off x="270449" y="4685886"/>
            <a:ext cx="1772548" cy="331081"/>
          </a:xfrm>
          <a:prstGeom prst="rect">
            <a:avLst/>
          </a:prstGeom>
          <a:solidFill>
            <a:srgbClr val="0000FF"/>
          </a:solidFill>
          <a:ln>
            <a:solidFill>
              <a:srgbClr val="0000FF"/>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10308" y="2483768"/>
            <a:ext cx="6087216" cy="1581972"/>
          </a:xfrm>
          <a:prstGeom prst="rect">
            <a:avLst/>
          </a:prstGeom>
        </p:spPr>
        <p:txBody>
          <a:bodyPr wrap="square">
            <a:spAutoFit/>
          </a:bodyPr>
          <a:lstStyle/>
          <a:p>
            <a:pPr eaLnBrk="0" hangingPunct="0">
              <a:lnSpc>
                <a:spcPct val="110000"/>
              </a:lnSpc>
            </a:pPr>
            <a:r>
              <a:rPr lang="ja-JP" altLang="en-US" sz="1100" dirty="0" smtClean="0">
                <a:latin typeface="HGP明朝B" pitchFamily="18" charset="-128"/>
                <a:ea typeface="HGP明朝B" pitchFamily="18" charset="-128"/>
                <a:cs typeface="Meiryo UI" pitchFamily="50" charset="-128"/>
              </a:rPr>
              <a:t>　謹啓　時下益々ご清祥のこととお慶び申し上げます。</a:t>
            </a:r>
          </a:p>
          <a:p>
            <a:pPr eaLnBrk="0" hangingPunct="0">
              <a:lnSpc>
                <a:spcPct val="110000"/>
              </a:lnSpc>
            </a:pPr>
            <a:r>
              <a:rPr lang="ja-JP" altLang="en-US" sz="1100" dirty="0" smtClean="0">
                <a:latin typeface="HGP明朝B" pitchFamily="18" charset="-128"/>
                <a:ea typeface="HGP明朝B" pitchFamily="18" charset="-128"/>
                <a:cs typeface="Meiryo UI" pitchFamily="50" charset="-128"/>
              </a:rPr>
              <a:t>　平素は格別のお引き立てを頂き、厚く御礼申し上げます。</a:t>
            </a:r>
          </a:p>
          <a:p>
            <a:pPr eaLnBrk="0" hangingPunct="0">
              <a:lnSpc>
                <a:spcPct val="110000"/>
              </a:lnSpc>
            </a:pPr>
            <a:endParaRPr lang="ja-JP" altLang="en-US" sz="1100" dirty="0" smtClean="0">
              <a:latin typeface="HGP明朝B" pitchFamily="18" charset="-128"/>
              <a:ea typeface="HGP明朝B" pitchFamily="18" charset="-128"/>
              <a:cs typeface="Meiryo UI" pitchFamily="50" charset="-128"/>
            </a:endParaRPr>
          </a:p>
          <a:p>
            <a:pPr eaLnBrk="0" hangingPunct="0">
              <a:lnSpc>
                <a:spcPct val="110000"/>
              </a:lnSpc>
            </a:pPr>
            <a:r>
              <a:rPr lang="ja-JP" altLang="en-US" sz="1100" dirty="0" smtClean="0">
                <a:latin typeface="HGP明朝B" pitchFamily="18" charset="-128"/>
                <a:ea typeface="HGP明朝B" pitchFamily="18" charset="-128"/>
                <a:cs typeface="Meiryo UI" pitchFamily="50" charset="-128"/>
              </a:rPr>
              <a:t>　さて この度「ＹＫＫ ＡＰショールーム品川」を省エネ基準適合義務化に向けた高断熱窓の普及拡大に向け「ＹＫＫ ＡＰ体感ショールーム」に全面リニューアル致しました。</a:t>
            </a:r>
            <a:endParaRPr lang="en-US" altLang="ja-JP" sz="1100" dirty="0" smtClean="0">
              <a:latin typeface="HGP明朝B" pitchFamily="18" charset="-128"/>
              <a:ea typeface="HGP明朝B" pitchFamily="18" charset="-128"/>
              <a:cs typeface="Meiryo UI" pitchFamily="50" charset="-128"/>
            </a:endParaRPr>
          </a:p>
          <a:p>
            <a:pPr eaLnBrk="0" hangingPunct="0">
              <a:lnSpc>
                <a:spcPct val="110000"/>
              </a:lnSpc>
            </a:pPr>
            <a:r>
              <a:rPr lang="ja-JP" altLang="en-US" sz="1100" dirty="0" smtClean="0">
                <a:latin typeface="HGP明朝B" pitchFamily="18" charset="-128"/>
                <a:ea typeface="HGP明朝B" pitchFamily="18" charset="-128"/>
                <a:cs typeface="Meiryo UI" pitchFamily="50" charset="-128"/>
              </a:rPr>
              <a:t>外皮強化に対する高断熱窓の有用性についてご納得いただくための</a:t>
            </a:r>
            <a:r>
              <a:rPr lang="en-US" altLang="ja-JP" sz="1100" dirty="0" smtClean="0">
                <a:latin typeface="HGP明朝B" pitchFamily="18" charset="-128"/>
                <a:ea typeface="HGP明朝B" pitchFamily="18" charset="-128"/>
                <a:cs typeface="Meiryo UI" pitchFamily="50" charset="-128"/>
              </a:rPr>
              <a:t>『</a:t>
            </a:r>
            <a:r>
              <a:rPr lang="ja-JP" altLang="en-US" sz="1100" dirty="0" smtClean="0">
                <a:latin typeface="HGP明朝B" pitchFamily="18" charset="-128"/>
                <a:ea typeface="HGP明朝B" pitchFamily="18" charset="-128"/>
                <a:cs typeface="Meiryo UI" pitchFamily="50" charset="-128"/>
              </a:rPr>
              <a:t>場</a:t>
            </a:r>
            <a:r>
              <a:rPr lang="en-US" altLang="ja-JP" sz="1100" dirty="0" smtClean="0">
                <a:latin typeface="HGP明朝B" pitchFamily="18" charset="-128"/>
                <a:ea typeface="HGP明朝B" pitchFamily="18" charset="-128"/>
                <a:cs typeface="Meiryo UI" pitchFamily="50" charset="-128"/>
              </a:rPr>
              <a:t>』</a:t>
            </a:r>
            <a:r>
              <a:rPr lang="ja-JP" altLang="en-US" sz="1100" dirty="0" smtClean="0">
                <a:latin typeface="HGP明朝B" pitchFamily="18" charset="-128"/>
                <a:ea typeface="HGP明朝B" pitchFamily="18" charset="-128"/>
                <a:cs typeface="Meiryo UI" pitchFamily="50" charset="-128"/>
              </a:rPr>
              <a:t>をご準備いたしました。</a:t>
            </a:r>
            <a:endParaRPr lang="en-US" altLang="ja-JP" sz="1100" dirty="0" smtClean="0">
              <a:latin typeface="HGP明朝B" pitchFamily="18" charset="-128"/>
              <a:ea typeface="HGP明朝B" pitchFamily="18" charset="-128"/>
              <a:cs typeface="Meiryo UI" pitchFamily="50" charset="-128"/>
            </a:endParaRPr>
          </a:p>
          <a:p>
            <a:pPr eaLnBrk="0" hangingPunct="0">
              <a:lnSpc>
                <a:spcPct val="110000"/>
              </a:lnSpc>
            </a:pPr>
            <a:r>
              <a:rPr lang="ja-JP" altLang="en-US" sz="1100" dirty="0" smtClean="0">
                <a:latin typeface="HGP明朝B" pitchFamily="18" charset="-128"/>
                <a:ea typeface="HGP明朝B" pitchFamily="18" charset="-128"/>
                <a:cs typeface="Meiryo UI" pitchFamily="50" charset="-128"/>
              </a:rPr>
              <a:t>ご多用の中とは存じますが、是非ともご覧いただきますよう宜しくお願い申し上げます。　　　　　　</a:t>
            </a:r>
            <a:endParaRPr lang="en-US" altLang="ja-JP" sz="1100" dirty="0">
              <a:latin typeface="HGP明朝B" pitchFamily="18" charset="-128"/>
              <a:ea typeface="HGP明朝B" pitchFamily="18" charset="-128"/>
              <a:cs typeface="Meiryo UI" pitchFamily="50" charset="-128"/>
            </a:endParaRPr>
          </a:p>
          <a:p>
            <a:pPr eaLnBrk="0" hangingPunct="0">
              <a:lnSpc>
                <a:spcPct val="110000"/>
              </a:lnSpc>
            </a:pPr>
            <a:r>
              <a:rPr lang="ja-JP" altLang="en-US" sz="1100" dirty="0" smtClean="0">
                <a:latin typeface="HGP明朝B" pitchFamily="18" charset="-128"/>
                <a:ea typeface="HGP明朝B" pitchFamily="18" charset="-128"/>
                <a:cs typeface="Meiryo UI" pitchFamily="50" charset="-128"/>
              </a:rPr>
              <a:t>　　　　　　　　　　　　　　　　　　　　　　　　　　　　　　　　　　　　　　　　　　　　　　　　　　　　　　　　　　　　敬具</a:t>
            </a:r>
            <a:endParaRPr lang="ja-JP" altLang="en-US" sz="1100" dirty="0">
              <a:latin typeface="HGP明朝B" pitchFamily="18" charset="-128"/>
              <a:ea typeface="HGP明朝B" pitchFamily="18" charset="-128"/>
              <a:cs typeface="Meiryo UI" pitchFamily="50" charset="-128"/>
            </a:endParaRPr>
          </a:p>
        </p:txBody>
      </p:sp>
      <p:sp>
        <p:nvSpPr>
          <p:cNvPr id="160" name="正方形/長方形 159"/>
          <p:cNvSpPr/>
          <p:nvPr/>
        </p:nvSpPr>
        <p:spPr>
          <a:xfrm>
            <a:off x="4149080" y="3946444"/>
            <a:ext cx="2403485" cy="625556"/>
          </a:xfrm>
          <a:prstGeom prst="rect">
            <a:avLst/>
          </a:prstGeom>
        </p:spPr>
        <p:txBody>
          <a:bodyPr wrap="square">
            <a:spAutoFit/>
          </a:bodyPr>
          <a:lstStyle/>
          <a:p>
            <a:pPr eaLnBrk="0" hangingPunct="0">
              <a:lnSpc>
                <a:spcPct val="115000"/>
              </a:lnSpc>
            </a:pPr>
            <a:r>
              <a:rPr lang="ja-JP" altLang="en-US" sz="1100" dirty="0" smtClean="0">
                <a:latin typeface="HGP明朝B" pitchFamily="18" charset="-128"/>
                <a:ea typeface="HGP明朝B" pitchFamily="18" charset="-128"/>
                <a:cs typeface="Meiryo UI" pitchFamily="50" charset="-128"/>
              </a:rPr>
              <a:t>ＹＫＫ ＡＰ株式会社</a:t>
            </a:r>
          </a:p>
          <a:p>
            <a:pPr eaLnBrk="0" hangingPunct="0"/>
            <a:r>
              <a:rPr lang="ja-JP" altLang="en-US" sz="1100" dirty="0" smtClean="0">
                <a:latin typeface="HGP明朝B" pitchFamily="18" charset="-128"/>
                <a:ea typeface="HGP明朝B" pitchFamily="18" charset="-128"/>
                <a:cs typeface="Meiryo UI" pitchFamily="50" charset="-128"/>
              </a:rPr>
              <a:t> 住宅東京支社 神奈川統括支店長</a:t>
            </a:r>
          </a:p>
          <a:p>
            <a:pPr eaLnBrk="0" hangingPunct="0"/>
            <a:r>
              <a:rPr lang="ja-JP" altLang="en-US" sz="1100" dirty="0" smtClean="0">
                <a:latin typeface="HGP明朝B" pitchFamily="18" charset="-128"/>
                <a:ea typeface="HGP明朝B" pitchFamily="18" charset="-128"/>
                <a:cs typeface="Meiryo UI" pitchFamily="50" charset="-128"/>
              </a:rPr>
              <a:t>丸山　貴弘</a:t>
            </a:r>
            <a:endParaRPr lang="ja-JP" altLang="en-US" sz="1100" dirty="0">
              <a:latin typeface="HGP明朝B" pitchFamily="18" charset="-128"/>
              <a:ea typeface="HGP明朝B" pitchFamily="18" charset="-128"/>
              <a:cs typeface="Meiryo UI" pitchFamily="50" charset="-128"/>
            </a:endParaRPr>
          </a:p>
        </p:txBody>
      </p:sp>
      <p:sp>
        <p:nvSpPr>
          <p:cNvPr id="161" name="正方形/長方形 160"/>
          <p:cNvSpPr/>
          <p:nvPr/>
        </p:nvSpPr>
        <p:spPr>
          <a:xfrm>
            <a:off x="401981" y="4685886"/>
            <a:ext cx="1772548" cy="331081"/>
          </a:xfrm>
          <a:prstGeom prst="rect">
            <a:avLst/>
          </a:prstGeom>
          <a:solidFill>
            <a:srgbClr val="0099FF"/>
          </a:solidFill>
          <a:ln>
            <a:solidFill>
              <a:srgbClr val="0000F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テキスト ボックス 161"/>
          <p:cNvSpPr txBox="1"/>
          <p:nvPr/>
        </p:nvSpPr>
        <p:spPr>
          <a:xfrm>
            <a:off x="464481" y="4734900"/>
            <a:ext cx="1638795" cy="292388"/>
          </a:xfrm>
          <a:prstGeom prst="rect">
            <a:avLst/>
          </a:prstGeom>
          <a:noFill/>
        </p:spPr>
        <p:txBody>
          <a:bodyPr wrap="square" rtlCol="0">
            <a:spAutoFit/>
          </a:bodyPr>
          <a:lstStyle/>
          <a:p>
            <a:pPr algn="dist"/>
            <a:r>
              <a:rPr kumimoji="1" lang="ja-JP" altLang="en-US" sz="1300" b="1" dirty="0" smtClean="0">
                <a:solidFill>
                  <a:schemeClr val="bg1"/>
                </a:solidFill>
                <a:latin typeface="Meiryo UI" pitchFamily="50" charset="-128"/>
                <a:ea typeface="Meiryo UI" pitchFamily="50" charset="-128"/>
                <a:cs typeface="Meiryo UI" pitchFamily="50" charset="-128"/>
              </a:rPr>
              <a:t>内覧のポイント</a:t>
            </a:r>
            <a:endParaRPr kumimoji="1" lang="ja-JP" altLang="en-US" sz="1300" b="1" dirty="0">
              <a:solidFill>
                <a:schemeClr val="bg1"/>
              </a:solidFill>
              <a:latin typeface="Meiryo UI" pitchFamily="50" charset="-128"/>
              <a:ea typeface="Meiryo UI" pitchFamily="50" charset="-128"/>
              <a:cs typeface="Meiryo UI" pitchFamily="50" charset="-128"/>
            </a:endParaRPr>
          </a:p>
        </p:txBody>
      </p:sp>
      <p:sp>
        <p:nvSpPr>
          <p:cNvPr id="163" name="正方形/長方形 162"/>
          <p:cNvSpPr/>
          <p:nvPr/>
        </p:nvSpPr>
        <p:spPr>
          <a:xfrm>
            <a:off x="188640" y="5715944"/>
            <a:ext cx="3240360" cy="692497"/>
          </a:xfrm>
          <a:prstGeom prst="rect">
            <a:avLst/>
          </a:prstGeom>
        </p:spPr>
        <p:txBody>
          <a:bodyPr wrap="square">
            <a:spAutoFit/>
          </a:bodyPr>
          <a:lstStyle/>
          <a:p>
            <a:pPr algn="ctr" eaLnBrk="0" hangingPunct="0"/>
            <a:r>
              <a:rPr lang="en-US" altLang="ja-JP" sz="1300" b="1" dirty="0" smtClean="0">
                <a:solidFill>
                  <a:srgbClr val="002060"/>
                </a:solidFill>
                <a:latin typeface="Meiryo UI" pitchFamily="50" charset="-128"/>
                <a:ea typeface="Meiryo UI" pitchFamily="50" charset="-128"/>
                <a:cs typeface="Meiryo UI" pitchFamily="50" charset="-128"/>
              </a:rPr>
              <a:t/>
            </a:r>
            <a:br>
              <a:rPr lang="en-US" altLang="ja-JP" sz="1300" b="1" dirty="0" smtClean="0">
                <a:solidFill>
                  <a:srgbClr val="002060"/>
                </a:solidFill>
                <a:latin typeface="Meiryo UI" pitchFamily="50" charset="-128"/>
                <a:ea typeface="Meiryo UI" pitchFamily="50" charset="-128"/>
                <a:cs typeface="Meiryo UI" pitchFamily="50" charset="-128"/>
              </a:rPr>
            </a:br>
            <a:r>
              <a:rPr lang="ja-JP" altLang="en-US" sz="1300" b="1" dirty="0" smtClean="0">
                <a:solidFill>
                  <a:srgbClr val="002060"/>
                </a:solidFill>
                <a:latin typeface="Meiryo UI" pitchFamily="50" charset="-128"/>
                <a:ea typeface="Meiryo UI" pitchFamily="50" charset="-128"/>
                <a:cs typeface="Meiryo UI" pitchFamily="50" charset="-128"/>
              </a:rPr>
              <a:t>住宅を設計・建築するプロユーザー様に</a:t>
            </a:r>
            <a:endParaRPr lang="en-US" altLang="ja-JP" sz="1300" b="1" dirty="0" smtClean="0">
              <a:solidFill>
                <a:srgbClr val="002060"/>
              </a:solidFill>
              <a:latin typeface="Meiryo UI" pitchFamily="50" charset="-128"/>
              <a:ea typeface="Meiryo UI" pitchFamily="50" charset="-128"/>
              <a:cs typeface="Meiryo UI" pitchFamily="50" charset="-128"/>
            </a:endParaRPr>
          </a:p>
          <a:p>
            <a:pPr algn="ctr" eaLnBrk="0" hangingPunct="0"/>
            <a:r>
              <a:rPr lang="ja-JP" altLang="en-US" sz="1300" b="1" dirty="0" smtClean="0">
                <a:solidFill>
                  <a:srgbClr val="002060"/>
                </a:solidFill>
                <a:latin typeface="Meiryo UI" pitchFamily="50" charset="-128"/>
                <a:ea typeface="Meiryo UI" pitchFamily="50" charset="-128"/>
                <a:cs typeface="Meiryo UI" pitchFamily="50" charset="-128"/>
              </a:rPr>
              <a:t>“窓”への理解を深めていただく場</a:t>
            </a:r>
            <a:endParaRPr lang="en-US" altLang="ja-JP" sz="1300" b="1" dirty="0" smtClean="0">
              <a:solidFill>
                <a:srgbClr val="002060"/>
              </a:solidFill>
              <a:latin typeface="Meiryo UI" pitchFamily="50" charset="-128"/>
              <a:ea typeface="Meiryo UI" pitchFamily="50" charset="-128"/>
              <a:cs typeface="Meiryo UI" pitchFamily="50" charset="-128"/>
            </a:endParaRPr>
          </a:p>
        </p:txBody>
      </p:sp>
      <p:sp>
        <p:nvSpPr>
          <p:cNvPr id="164" name="正方形/長方形 163"/>
          <p:cNvSpPr/>
          <p:nvPr/>
        </p:nvSpPr>
        <p:spPr>
          <a:xfrm>
            <a:off x="548680" y="5298579"/>
            <a:ext cx="2592288" cy="566309"/>
          </a:xfrm>
          <a:prstGeom prst="rect">
            <a:avLst/>
          </a:prstGeom>
        </p:spPr>
        <p:txBody>
          <a:bodyPr wrap="square">
            <a:spAutoFit/>
          </a:bodyPr>
          <a:lstStyle/>
          <a:p>
            <a:pPr algn="ctr" eaLnBrk="0" hangingPunct="0">
              <a:lnSpc>
                <a:spcPct val="110000"/>
              </a:lnSpc>
            </a:pPr>
            <a:r>
              <a:rPr lang="ja-JP" altLang="en-US" sz="1400" b="1" dirty="0" smtClean="0">
                <a:latin typeface="Meiryo UI" pitchFamily="50" charset="-128"/>
                <a:ea typeface="Meiryo UI" pitchFamily="50" charset="-128"/>
                <a:cs typeface="Meiryo UI" pitchFamily="50" charset="-128"/>
              </a:rPr>
              <a:t>“窓”の価値をダイレクトに</a:t>
            </a:r>
            <a:r>
              <a:rPr lang="en-US" altLang="ja-JP" sz="1400" b="1" dirty="0" smtClean="0">
                <a:latin typeface="Meiryo UI" pitchFamily="50" charset="-128"/>
                <a:ea typeface="Meiryo UI" pitchFamily="50" charset="-128"/>
                <a:cs typeface="Meiryo UI" pitchFamily="50" charset="-128"/>
              </a:rPr>
              <a:t/>
            </a:r>
            <a:br>
              <a:rPr lang="en-US" altLang="ja-JP" sz="1400" b="1" dirty="0" smtClean="0">
                <a:latin typeface="Meiryo UI" pitchFamily="50" charset="-128"/>
                <a:ea typeface="Meiryo UI" pitchFamily="50" charset="-128"/>
                <a:cs typeface="Meiryo UI" pitchFamily="50" charset="-128"/>
              </a:rPr>
            </a:br>
            <a:r>
              <a:rPr lang="ja-JP" altLang="en-US" sz="1400" b="1" dirty="0" smtClean="0">
                <a:latin typeface="Meiryo UI" pitchFamily="50" charset="-128"/>
                <a:ea typeface="Meiryo UI" pitchFamily="50" charset="-128"/>
                <a:cs typeface="Meiryo UI" pitchFamily="50" charset="-128"/>
              </a:rPr>
              <a:t>体感・訴求することができる施設</a:t>
            </a:r>
            <a:endParaRPr lang="en-US" altLang="ja-JP" sz="1400" b="1" dirty="0" smtClean="0">
              <a:latin typeface="Meiryo UI" pitchFamily="50" charset="-128"/>
              <a:ea typeface="Meiryo UI" pitchFamily="50" charset="-128"/>
              <a:cs typeface="Meiryo UI" pitchFamily="50" charset="-128"/>
            </a:endParaRPr>
          </a:p>
        </p:txBody>
      </p:sp>
      <p:sp>
        <p:nvSpPr>
          <p:cNvPr id="165" name="正方形/長方形 164"/>
          <p:cNvSpPr/>
          <p:nvPr/>
        </p:nvSpPr>
        <p:spPr>
          <a:xfrm>
            <a:off x="4989540" y="6119935"/>
            <a:ext cx="1637266" cy="617092"/>
          </a:xfrm>
          <a:prstGeom prst="rect">
            <a:avLst/>
          </a:prstGeom>
        </p:spPr>
        <p:txBody>
          <a:bodyPr wrap="square">
            <a:spAutoFit/>
          </a:bodyPr>
          <a:lstStyle/>
          <a:p>
            <a:pPr eaLnBrk="0" hangingPunct="0">
              <a:lnSpc>
                <a:spcPct val="110000"/>
              </a:lnSpc>
            </a:pPr>
            <a:r>
              <a:rPr lang="ja-JP" altLang="en-US" sz="900" dirty="0" smtClean="0">
                <a:latin typeface="Meiryo UI" pitchFamily="50" charset="-128"/>
                <a:ea typeface="Meiryo UI" pitchFamily="50" charset="-128"/>
                <a:cs typeface="Meiryo UI" pitchFamily="50" charset="-128"/>
              </a:rPr>
              <a:t>＜断熱効果の体感ルーム＞</a:t>
            </a:r>
            <a:r>
              <a:rPr lang="en-US" altLang="ja-JP" sz="900" dirty="0" smtClean="0">
                <a:latin typeface="Meiryo UI" pitchFamily="50" charset="-128"/>
                <a:ea typeface="Meiryo UI" pitchFamily="50" charset="-128"/>
                <a:cs typeface="Meiryo UI" pitchFamily="50" charset="-128"/>
              </a:rPr>
              <a:t/>
            </a:r>
            <a:br>
              <a:rPr lang="en-US" altLang="ja-JP" sz="900" dirty="0" smtClean="0">
                <a:latin typeface="Meiryo UI" pitchFamily="50" charset="-128"/>
                <a:ea typeface="Meiryo UI" pitchFamily="50" charset="-128"/>
                <a:cs typeface="Meiryo UI" pitchFamily="50" charset="-128"/>
              </a:rPr>
            </a:br>
            <a:r>
              <a:rPr lang="ja-JP" altLang="en-US" sz="900" dirty="0" smtClean="0">
                <a:latin typeface="Meiryo UI" pitchFamily="50" charset="-128"/>
                <a:ea typeface="Meiryo UI" pitchFamily="50" charset="-128"/>
                <a:cs typeface="Meiryo UI" pitchFamily="50" charset="-128"/>
              </a:rPr>
              <a:t>　</a:t>
            </a:r>
            <a:r>
              <a:rPr lang="ja-JP" altLang="en-US" sz="1100" dirty="0" smtClean="0">
                <a:latin typeface="Meiryo UI" pitchFamily="50" charset="-128"/>
                <a:ea typeface="Meiryo UI" pitchFamily="50" charset="-128"/>
                <a:cs typeface="Meiryo UI" pitchFamily="50" charset="-128"/>
              </a:rPr>
              <a:t>実際の環境に近い</a:t>
            </a:r>
            <a:r>
              <a:rPr lang="en-US" altLang="ja-JP" sz="1100" dirty="0" smtClean="0">
                <a:latin typeface="Meiryo UI" pitchFamily="50" charset="-128"/>
                <a:ea typeface="Meiryo UI" pitchFamily="50" charset="-128"/>
                <a:cs typeface="Meiryo UI" pitchFamily="50" charset="-128"/>
              </a:rPr>
              <a:t/>
            </a:r>
            <a:br>
              <a:rPr lang="en-US" altLang="ja-JP" sz="1100" dirty="0" smtClean="0">
                <a:latin typeface="Meiryo UI" pitchFamily="50" charset="-128"/>
                <a:ea typeface="Meiryo UI" pitchFamily="50" charset="-128"/>
                <a:cs typeface="Meiryo UI" pitchFamily="50" charset="-128"/>
              </a:rPr>
            </a:br>
            <a:r>
              <a:rPr lang="ja-JP" altLang="en-US" sz="1100" dirty="0" smtClean="0">
                <a:latin typeface="Meiryo UI" pitchFamily="50" charset="-128"/>
                <a:ea typeface="Meiryo UI" pitchFamily="50" charset="-128"/>
                <a:cs typeface="Meiryo UI" pitchFamily="50" charset="-128"/>
              </a:rPr>
              <a:t>　空間を再現</a:t>
            </a:r>
            <a:endParaRPr lang="en-US" altLang="ja-JP" sz="1100" dirty="0" smtClean="0">
              <a:latin typeface="Meiryo UI" pitchFamily="50" charset="-128"/>
              <a:ea typeface="Meiryo UI" pitchFamily="50" charset="-128"/>
              <a:cs typeface="Meiryo UI" pitchFamily="50" charset="-128"/>
            </a:endParaRPr>
          </a:p>
        </p:txBody>
      </p:sp>
      <p:cxnSp>
        <p:nvCxnSpPr>
          <p:cNvPr id="166" name="直線コネクタ 165"/>
          <p:cNvCxnSpPr/>
          <p:nvPr/>
        </p:nvCxnSpPr>
        <p:spPr>
          <a:xfrm flipV="1">
            <a:off x="4293096" y="5571928"/>
            <a:ext cx="1224136" cy="792088"/>
          </a:xfrm>
          <a:prstGeom prst="line">
            <a:avLst/>
          </a:prstGeom>
          <a:ln>
            <a:solidFill>
              <a:srgbClr val="FF0066"/>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67" name="テキスト ボックス 166"/>
          <p:cNvSpPr txBox="1"/>
          <p:nvPr/>
        </p:nvSpPr>
        <p:spPr>
          <a:xfrm rot="21098705">
            <a:off x="352718" y="5079047"/>
            <a:ext cx="854706" cy="338554"/>
          </a:xfrm>
          <a:prstGeom prst="rect">
            <a:avLst/>
          </a:prstGeom>
          <a:noFill/>
        </p:spPr>
        <p:txBody>
          <a:bodyPr wrap="square" rtlCol="0">
            <a:spAutoFit/>
          </a:bodyPr>
          <a:lstStyle/>
          <a:p>
            <a:r>
              <a:rPr kumimoji="1" lang="ja-JP" altLang="en-US" sz="1600" b="1" dirty="0" smtClean="0">
                <a:solidFill>
                  <a:srgbClr val="FF0000"/>
                </a:solidFill>
                <a:latin typeface="Meiryo UI" pitchFamily="50" charset="-128"/>
                <a:ea typeface="Meiryo UI" pitchFamily="50" charset="-128"/>
                <a:cs typeface="Meiryo UI" pitchFamily="50" charset="-128"/>
              </a:rPr>
              <a:t>業界初</a:t>
            </a:r>
            <a:endParaRPr kumimoji="1" lang="ja-JP" altLang="en-US" sz="1600" b="1" dirty="0">
              <a:solidFill>
                <a:srgbClr val="FF0000"/>
              </a:solidFill>
              <a:latin typeface="Meiryo UI" pitchFamily="50" charset="-128"/>
              <a:ea typeface="Meiryo UI" pitchFamily="50" charset="-128"/>
              <a:cs typeface="Meiryo UI" pitchFamily="50" charset="-128"/>
            </a:endParaRPr>
          </a:p>
        </p:txBody>
      </p:sp>
      <p:sp>
        <p:nvSpPr>
          <p:cNvPr id="168" name="正方形/長方形 167"/>
          <p:cNvSpPr/>
          <p:nvPr/>
        </p:nvSpPr>
        <p:spPr>
          <a:xfrm>
            <a:off x="188640" y="6372200"/>
            <a:ext cx="3240360" cy="800219"/>
          </a:xfrm>
          <a:prstGeom prst="rect">
            <a:avLst/>
          </a:prstGeom>
        </p:spPr>
        <p:txBody>
          <a:bodyPr wrap="square">
            <a:spAutoFit/>
          </a:bodyPr>
          <a:lstStyle/>
          <a:p>
            <a:pPr algn="ctr" eaLnBrk="0" hangingPunct="0"/>
            <a:r>
              <a:rPr lang="ja-JP" altLang="en-US" sz="1300" b="1" dirty="0" smtClean="0">
                <a:solidFill>
                  <a:srgbClr val="002060"/>
                </a:solidFill>
                <a:latin typeface="Meiryo UI" pitchFamily="50" charset="-128"/>
                <a:ea typeface="Meiryo UI" pitchFamily="50" charset="-128"/>
                <a:cs typeface="Meiryo UI" pitchFamily="50" charset="-128"/>
              </a:rPr>
              <a:t>　～　　　巨大冷凍庫内に　　　～</a:t>
            </a:r>
            <a:r>
              <a:rPr lang="en-US" altLang="ja-JP" sz="1300" b="1" dirty="0" smtClean="0">
                <a:solidFill>
                  <a:srgbClr val="002060"/>
                </a:solidFill>
                <a:latin typeface="Meiryo UI" pitchFamily="50" charset="-128"/>
                <a:ea typeface="Meiryo UI" pitchFamily="50" charset="-128"/>
                <a:cs typeface="Meiryo UI" pitchFamily="50" charset="-128"/>
              </a:rPr>
              <a:t/>
            </a:r>
            <a:br>
              <a:rPr lang="en-US" altLang="ja-JP" sz="1300" b="1" dirty="0" smtClean="0">
                <a:solidFill>
                  <a:srgbClr val="002060"/>
                </a:solidFill>
                <a:latin typeface="Meiryo UI" pitchFamily="50" charset="-128"/>
                <a:ea typeface="Meiryo UI" pitchFamily="50" charset="-128"/>
                <a:cs typeface="Meiryo UI" pitchFamily="50" charset="-128"/>
              </a:rPr>
            </a:br>
            <a:r>
              <a:rPr lang="ja-JP" altLang="en-US" sz="1300" b="1" dirty="0" smtClean="0">
                <a:solidFill>
                  <a:srgbClr val="002060"/>
                </a:solidFill>
                <a:latin typeface="Meiryo UI" pitchFamily="50" charset="-128"/>
                <a:ea typeface="Meiryo UI" pitchFamily="50" charset="-128"/>
                <a:cs typeface="Meiryo UI" pitchFamily="50" charset="-128"/>
              </a:rPr>
              <a:t> </a:t>
            </a:r>
            <a:r>
              <a:rPr lang="ja-JP" altLang="en-US" sz="2000" b="1" dirty="0" smtClean="0">
                <a:solidFill>
                  <a:srgbClr val="002060"/>
                </a:solidFill>
                <a:latin typeface="Meiryo UI" pitchFamily="50" charset="-128"/>
                <a:ea typeface="Meiryo UI" pitchFamily="50" charset="-128"/>
                <a:cs typeface="Meiryo UI" pitchFamily="50" charset="-128"/>
              </a:rPr>
              <a:t>５</a:t>
            </a:r>
            <a:r>
              <a:rPr lang="ja-JP" altLang="en-US" sz="1300" b="1" dirty="0" smtClean="0">
                <a:solidFill>
                  <a:srgbClr val="002060"/>
                </a:solidFill>
                <a:latin typeface="Meiryo UI" pitchFamily="50" charset="-128"/>
                <a:ea typeface="Meiryo UI" pitchFamily="50" charset="-128"/>
                <a:cs typeface="Meiryo UI" pitchFamily="50" charset="-128"/>
              </a:rPr>
              <a:t>つの仕様の断熱体感ルーム</a:t>
            </a:r>
            <a:r>
              <a:rPr lang="en-US" altLang="ja-JP" sz="1300" b="1" dirty="0" smtClean="0">
                <a:solidFill>
                  <a:srgbClr val="002060"/>
                </a:solidFill>
                <a:latin typeface="Meiryo UI" pitchFamily="50" charset="-128"/>
                <a:ea typeface="Meiryo UI" pitchFamily="50" charset="-128"/>
                <a:cs typeface="Meiryo UI" pitchFamily="50" charset="-128"/>
              </a:rPr>
              <a:t/>
            </a:r>
            <a:br>
              <a:rPr lang="en-US" altLang="ja-JP" sz="1300" b="1" dirty="0" smtClean="0">
                <a:solidFill>
                  <a:srgbClr val="002060"/>
                </a:solidFill>
                <a:latin typeface="Meiryo UI" pitchFamily="50" charset="-128"/>
                <a:ea typeface="Meiryo UI" pitchFamily="50" charset="-128"/>
                <a:cs typeface="Meiryo UI" pitchFamily="50" charset="-128"/>
              </a:rPr>
            </a:br>
            <a:endParaRPr lang="en-US" altLang="ja-JP" sz="1300" b="1" dirty="0" smtClean="0">
              <a:solidFill>
                <a:srgbClr val="002060"/>
              </a:solidFill>
              <a:latin typeface="Meiryo UI" pitchFamily="50" charset="-128"/>
              <a:ea typeface="Meiryo UI" pitchFamily="50" charset="-128"/>
              <a:cs typeface="Meiryo UI" pitchFamily="50" charset="-128"/>
            </a:endParaRPr>
          </a:p>
        </p:txBody>
      </p:sp>
      <p:pic>
        <p:nvPicPr>
          <p:cNvPr id="169" name="Picture 7" descr="http://www.ykkap.co.jp/company/japanese/news/2016/img/20160406_02.png"/>
          <p:cNvPicPr>
            <a:picLocks noChangeAspect="1" noChangeArrowheads="1"/>
          </p:cNvPicPr>
          <p:nvPr/>
        </p:nvPicPr>
        <p:blipFill>
          <a:blip r:embed="rId5" cstate="print"/>
          <a:srcRect/>
          <a:stretch>
            <a:fillRect/>
          </a:stretch>
        </p:blipFill>
        <p:spPr bwMode="auto">
          <a:xfrm>
            <a:off x="3789040" y="5953725"/>
            <a:ext cx="1258744" cy="944058"/>
          </a:xfrm>
          <a:prstGeom prst="rect">
            <a:avLst/>
          </a:prstGeom>
          <a:noFill/>
          <a:ln w="28575">
            <a:solidFill>
              <a:schemeClr val="bg1"/>
            </a:solidFill>
          </a:ln>
        </p:spPr>
      </p:pic>
      <p:sp>
        <p:nvSpPr>
          <p:cNvPr id="38" name="正方形/長方形 37"/>
          <p:cNvSpPr/>
          <p:nvPr/>
        </p:nvSpPr>
        <p:spPr>
          <a:xfrm>
            <a:off x="116632" y="7522086"/>
            <a:ext cx="6336704" cy="492443"/>
          </a:xfrm>
          <a:prstGeom prst="rect">
            <a:avLst/>
          </a:prstGeom>
        </p:spPr>
        <p:txBody>
          <a:bodyPr wrap="square">
            <a:spAutoFit/>
          </a:bodyPr>
          <a:lstStyle/>
          <a:p>
            <a:pPr eaLnBrk="0" hangingPunct="0"/>
            <a:r>
              <a:rPr lang="ja-JP" altLang="en-US" sz="1300" b="1" dirty="0" smtClean="0">
                <a:solidFill>
                  <a:srgbClr val="002060"/>
                </a:solidFill>
                <a:latin typeface="Meiryo UI" pitchFamily="50" charset="-128"/>
                <a:ea typeface="Meiryo UI" pitchFamily="50" charset="-128"/>
                <a:cs typeface="Meiryo UI" pitchFamily="50" charset="-128"/>
              </a:rPr>
              <a:t>　</a:t>
            </a:r>
            <a:r>
              <a:rPr lang="en-US" altLang="ja-JP" sz="1300" b="1" dirty="0" smtClean="0">
                <a:solidFill>
                  <a:srgbClr val="002060"/>
                </a:solidFill>
                <a:latin typeface="Meiryo UI" pitchFamily="50" charset="-128"/>
                <a:ea typeface="Meiryo UI" pitchFamily="50" charset="-128"/>
                <a:cs typeface="Meiryo UI" pitchFamily="50" charset="-128"/>
              </a:rPr>
              <a:t>※</a:t>
            </a:r>
            <a:r>
              <a:rPr lang="ja-JP" altLang="en-US" sz="1300" b="1" dirty="0" smtClean="0">
                <a:solidFill>
                  <a:srgbClr val="002060"/>
                </a:solidFill>
                <a:latin typeface="Meiryo UI" pitchFamily="50" charset="-128"/>
                <a:ea typeface="Meiryo UI" pitchFamily="50" charset="-128"/>
                <a:cs typeface="Meiryo UI" pitchFamily="50" charset="-128"/>
              </a:rPr>
              <a:t>ご参加者様ご記入の上、下記に返信お願いいたします。</a:t>
            </a:r>
            <a:endParaRPr lang="en-US" altLang="ja-JP" sz="1300" b="1" dirty="0" smtClean="0">
              <a:solidFill>
                <a:srgbClr val="002060"/>
              </a:solidFill>
              <a:latin typeface="Meiryo UI" pitchFamily="50" charset="-128"/>
              <a:ea typeface="Meiryo UI" pitchFamily="50" charset="-128"/>
              <a:cs typeface="Meiryo UI" pitchFamily="50" charset="-128"/>
            </a:endParaRPr>
          </a:p>
          <a:p>
            <a:pPr eaLnBrk="0" hangingPunct="0"/>
            <a:r>
              <a:rPr lang="ja-JP" altLang="en-US" sz="1300" b="1" dirty="0" smtClean="0">
                <a:solidFill>
                  <a:srgbClr val="002060"/>
                </a:solidFill>
                <a:latin typeface="Meiryo UI" pitchFamily="50" charset="-128"/>
                <a:ea typeface="Meiryo UI" pitchFamily="50" charset="-128"/>
                <a:cs typeface="Meiryo UI" pitchFamily="50" charset="-128"/>
              </a:rPr>
              <a:t>神奈川統括支店　開発営業部　志村　行　　　　　　ＦＡＸ：０４５－２２８－３５８２　　　　</a:t>
            </a:r>
            <a:endParaRPr lang="en-US" altLang="ja-JP" sz="1300" b="1" dirty="0" smtClean="0">
              <a:solidFill>
                <a:srgbClr val="002060"/>
              </a:solidFill>
              <a:latin typeface="Meiryo UI" pitchFamily="50" charset="-128"/>
              <a:ea typeface="Meiryo UI" pitchFamily="50" charset="-128"/>
              <a:cs typeface="Meiryo UI" pitchFamily="50" charset="-128"/>
            </a:endParaRPr>
          </a:p>
        </p:txBody>
      </p:sp>
      <p:pic>
        <p:nvPicPr>
          <p:cNvPr id="2" name="Picture 2"/>
          <p:cNvPicPr>
            <a:picLocks noChangeAspect="1" noChangeArrowheads="1"/>
          </p:cNvPicPr>
          <p:nvPr/>
        </p:nvPicPr>
        <p:blipFill>
          <a:blip r:embed="rId6" cstate="print"/>
          <a:srcRect r="15952"/>
          <a:stretch>
            <a:fillRect/>
          </a:stretch>
        </p:blipFill>
        <p:spPr bwMode="auto">
          <a:xfrm>
            <a:off x="620688" y="8010889"/>
            <a:ext cx="5544942" cy="563116"/>
          </a:xfrm>
          <a:prstGeom prst="rect">
            <a:avLst/>
          </a:prstGeom>
          <a:noFill/>
          <a:ln w="9525">
            <a:noFill/>
            <a:miter lim="800000"/>
            <a:headEnd/>
            <a:tailEnd/>
          </a:ln>
          <a:effectLst/>
        </p:spPr>
      </p:pic>
      <p:sp>
        <p:nvSpPr>
          <p:cNvPr id="37" name="正方形/長方形 36"/>
          <p:cNvSpPr/>
          <p:nvPr/>
        </p:nvSpPr>
        <p:spPr>
          <a:xfrm>
            <a:off x="188640" y="6948264"/>
            <a:ext cx="6408712" cy="492443"/>
          </a:xfrm>
          <a:prstGeom prst="rect">
            <a:avLst/>
          </a:prstGeom>
        </p:spPr>
        <p:txBody>
          <a:bodyPr wrap="square">
            <a:spAutoFit/>
          </a:bodyPr>
          <a:lstStyle/>
          <a:p>
            <a:pPr eaLnBrk="0" hangingPunct="0"/>
            <a:r>
              <a:rPr lang="ja-JP" altLang="en-US" sz="1300" b="1" dirty="0" smtClean="0">
                <a:solidFill>
                  <a:srgbClr val="002060"/>
                </a:solidFill>
                <a:latin typeface="Meiryo UI" pitchFamily="50" charset="-128"/>
                <a:ea typeface="Meiryo UI" pitchFamily="50" charset="-128"/>
                <a:cs typeface="Meiryo UI" pitchFamily="50" charset="-128"/>
              </a:rPr>
              <a:t>　</a:t>
            </a:r>
            <a:r>
              <a:rPr lang="en-US" altLang="ja-JP" sz="1300" b="1" dirty="0" smtClean="0">
                <a:solidFill>
                  <a:srgbClr val="002060"/>
                </a:solidFill>
                <a:latin typeface="Meiryo UI" pitchFamily="50" charset="-128"/>
                <a:ea typeface="Meiryo UI" pitchFamily="50" charset="-128"/>
                <a:cs typeface="Meiryo UI" pitchFamily="50" charset="-128"/>
              </a:rPr>
              <a:t>《</a:t>
            </a:r>
            <a:r>
              <a:rPr lang="ja-JP" altLang="en-US" sz="1300" b="1" dirty="0" smtClean="0">
                <a:solidFill>
                  <a:srgbClr val="002060"/>
                </a:solidFill>
                <a:latin typeface="Meiryo UI" pitchFamily="50" charset="-128"/>
                <a:ea typeface="Meiryo UI" pitchFamily="50" charset="-128"/>
                <a:cs typeface="Meiryo UI" pitchFamily="50" charset="-128"/>
              </a:rPr>
              <a:t>　申込期限：</a:t>
            </a:r>
            <a:r>
              <a:rPr lang="ja-JP" altLang="en-US" sz="1300" b="1" dirty="0" smtClean="0">
                <a:solidFill>
                  <a:srgbClr val="FF0000"/>
                </a:solidFill>
                <a:latin typeface="Meiryo UI" pitchFamily="50" charset="-128"/>
                <a:ea typeface="Meiryo UI" pitchFamily="50" charset="-128"/>
                <a:cs typeface="Meiryo UI" pitchFamily="50" charset="-128"/>
              </a:rPr>
              <a:t>６月３０日まで</a:t>
            </a:r>
            <a:r>
              <a:rPr lang="ja-JP" altLang="en-US" sz="1300" b="1" dirty="0" smtClean="0">
                <a:solidFill>
                  <a:srgbClr val="002060"/>
                </a:solidFill>
                <a:latin typeface="Meiryo UI" pitchFamily="50" charset="-128"/>
                <a:ea typeface="Meiryo UI" pitchFamily="50" charset="-128"/>
                <a:cs typeface="Meiryo UI" pitchFamily="50" charset="-128"/>
              </a:rPr>
              <a:t>　　</a:t>
            </a:r>
            <a:r>
              <a:rPr lang="en-US" altLang="ja-JP" sz="1300" b="1" dirty="0" smtClean="0">
                <a:solidFill>
                  <a:srgbClr val="002060"/>
                </a:solidFill>
                <a:latin typeface="Meiryo UI" pitchFamily="50" charset="-128"/>
                <a:ea typeface="Meiryo UI" pitchFamily="50" charset="-128"/>
                <a:cs typeface="Meiryo UI" pitchFamily="50" charset="-128"/>
              </a:rPr>
              <a:t>※</a:t>
            </a:r>
            <a:r>
              <a:rPr lang="ja-JP" altLang="en-US" sz="1300" b="1" dirty="0" smtClean="0">
                <a:solidFill>
                  <a:srgbClr val="002060"/>
                </a:solidFill>
                <a:latin typeface="Meiryo UI" pitchFamily="50" charset="-128"/>
                <a:ea typeface="Meiryo UI" pitchFamily="50" charset="-128"/>
                <a:cs typeface="Meiryo UI" pitchFamily="50" charset="-128"/>
              </a:rPr>
              <a:t>１社最大４名様までを原則とさせていただきます。　</a:t>
            </a:r>
            <a:r>
              <a:rPr lang="en-US" altLang="ja-JP" sz="1300" b="1" dirty="0" smtClean="0">
                <a:solidFill>
                  <a:srgbClr val="002060"/>
                </a:solidFill>
                <a:latin typeface="Meiryo UI" pitchFamily="50" charset="-128"/>
                <a:ea typeface="Meiryo UI" pitchFamily="50" charset="-128"/>
                <a:cs typeface="Meiryo UI" pitchFamily="50" charset="-128"/>
              </a:rPr>
              <a:t>》</a:t>
            </a:r>
          </a:p>
          <a:p>
            <a:pPr eaLnBrk="0" hangingPunct="0"/>
            <a:r>
              <a:rPr lang="ja-JP" altLang="en-US" sz="1300" b="1" dirty="0" smtClean="0">
                <a:solidFill>
                  <a:srgbClr val="002060"/>
                </a:solidFill>
                <a:latin typeface="Meiryo UI" pitchFamily="50" charset="-128"/>
                <a:ea typeface="Meiryo UI" pitchFamily="50" charset="-128"/>
                <a:cs typeface="Meiryo UI" pitchFamily="50" charset="-128"/>
              </a:rPr>
              <a:t>　　　</a:t>
            </a:r>
            <a:r>
              <a:rPr lang="en-US" altLang="ja-JP" sz="1300" b="1" dirty="0" smtClean="0">
                <a:solidFill>
                  <a:srgbClr val="002060"/>
                </a:solidFill>
                <a:latin typeface="Meiryo UI" pitchFamily="50" charset="-128"/>
                <a:ea typeface="Meiryo UI" pitchFamily="50" charset="-128"/>
                <a:cs typeface="Meiryo UI" pitchFamily="50" charset="-128"/>
              </a:rPr>
              <a:t>※</a:t>
            </a:r>
            <a:r>
              <a:rPr lang="ja-JP" altLang="en-US" sz="1300" b="1" dirty="0" smtClean="0">
                <a:solidFill>
                  <a:srgbClr val="002060"/>
                </a:solidFill>
                <a:latin typeface="Meiryo UI" pitchFamily="50" charset="-128"/>
                <a:ea typeface="Meiryo UI" pitchFamily="50" charset="-128"/>
                <a:cs typeface="Meiryo UI" pitchFamily="50" charset="-128"/>
              </a:rPr>
              <a:t>期限前でも定員（４０名）に達した場合、受付を終了させていただきます。</a:t>
            </a:r>
            <a:endParaRPr lang="en-US" altLang="ja-JP" sz="1300" b="1" dirty="0" smtClean="0">
              <a:solidFill>
                <a:srgbClr val="00206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19"/>
          <p:cNvSpPr>
            <a:spLocks noChangeArrowheads="1"/>
          </p:cNvSpPr>
          <p:nvPr/>
        </p:nvSpPr>
        <p:spPr bwMode="auto">
          <a:xfrm>
            <a:off x="35168" y="34925"/>
            <a:ext cx="6778381" cy="9074150"/>
          </a:xfrm>
          <a:prstGeom prst="rect">
            <a:avLst/>
          </a:prstGeom>
          <a:noFill/>
          <a:ln w="76200">
            <a:solidFill>
              <a:srgbClr val="0066FF"/>
            </a:solidFill>
            <a:miter lim="800000"/>
            <a:headEnd/>
            <a:tailEnd/>
          </a:ln>
          <a:effectLst/>
        </p:spPr>
        <p:txBody>
          <a:bodyPr wrap="none" anchor="ctr"/>
          <a:lstStyle/>
          <a:p>
            <a:endParaRPr lang="ja-JP" altLang="en-US"/>
          </a:p>
        </p:txBody>
      </p:sp>
      <p:sp>
        <p:nvSpPr>
          <p:cNvPr id="52" name="Text Box 20"/>
          <p:cNvSpPr txBox="1">
            <a:spLocks noChangeArrowheads="1"/>
          </p:cNvSpPr>
          <p:nvPr/>
        </p:nvSpPr>
        <p:spPr bwMode="auto">
          <a:xfrm>
            <a:off x="3068960" y="843372"/>
            <a:ext cx="3672408" cy="461665"/>
          </a:xfrm>
          <a:prstGeom prst="rect">
            <a:avLst/>
          </a:prstGeom>
          <a:noFill/>
          <a:ln w="9525">
            <a:noFill/>
            <a:miter lim="800000"/>
            <a:headEnd/>
            <a:tailEnd/>
          </a:ln>
          <a:effectLst/>
        </p:spPr>
        <p:txBody>
          <a:bodyPr wrap="square">
            <a:spAutoFit/>
          </a:bodyPr>
          <a:lstStyle/>
          <a:p>
            <a:pPr>
              <a:lnSpc>
                <a:spcPct val="120000"/>
              </a:lnSpc>
              <a:spcBef>
                <a:spcPct val="50000"/>
              </a:spcBef>
            </a:pPr>
            <a:r>
              <a:rPr lang="ja-JP" altLang="en-US" sz="2000" b="1" dirty="0" smtClean="0">
                <a:latin typeface="Meiryo UI" pitchFamily="50" charset="-128"/>
                <a:ea typeface="Meiryo UI" pitchFamily="50" charset="-128"/>
                <a:cs typeface="Meiryo UI" pitchFamily="50" charset="-128"/>
              </a:rPr>
              <a:t>ＹＫＫ ＡＰ　体感ショールーム</a:t>
            </a:r>
            <a:endParaRPr lang="ja-JP" altLang="en-US" sz="2000" b="1" dirty="0">
              <a:latin typeface="Meiryo UI" pitchFamily="50" charset="-128"/>
              <a:ea typeface="Meiryo UI" pitchFamily="50" charset="-128"/>
              <a:cs typeface="Meiryo UI" pitchFamily="50" charset="-128"/>
            </a:endParaRPr>
          </a:p>
        </p:txBody>
      </p:sp>
      <p:sp>
        <p:nvSpPr>
          <p:cNvPr id="53" name="Text Box 33"/>
          <p:cNvSpPr txBox="1">
            <a:spLocks noChangeArrowheads="1"/>
          </p:cNvSpPr>
          <p:nvPr/>
        </p:nvSpPr>
        <p:spPr bwMode="auto">
          <a:xfrm>
            <a:off x="370166" y="3059832"/>
            <a:ext cx="5867146" cy="261610"/>
          </a:xfrm>
          <a:prstGeom prst="rect">
            <a:avLst/>
          </a:prstGeom>
          <a:noFill/>
          <a:ln w="9525">
            <a:noFill/>
            <a:miter lim="800000"/>
            <a:headEnd/>
            <a:tailEnd/>
          </a:ln>
          <a:effectLst/>
        </p:spPr>
        <p:txBody>
          <a:bodyPr wrap="square">
            <a:spAutoFit/>
          </a:bodyPr>
          <a:lstStyle/>
          <a:p>
            <a:pPr>
              <a:spcBef>
                <a:spcPct val="50000"/>
              </a:spcBef>
            </a:pPr>
            <a:r>
              <a:rPr lang="en-US" altLang="ja-JP" sz="1100" dirty="0" smtClean="0">
                <a:latin typeface="Meiryo UI" pitchFamily="50" charset="-128"/>
                <a:ea typeface="Meiryo UI" pitchFamily="50" charset="-128"/>
                <a:cs typeface="Meiryo UI" pitchFamily="50" charset="-128"/>
              </a:rPr>
              <a:t>※</a:t>
            </a:r>
            <a:r>
              <a:rPr lang="ja-JP" altLang="en-US" sz="1100" dirty="0" smtClean="0">
                <a:latin typeface="Meiryo UI" pitchFamily="50" charset="-128"/>
                <a:ea typeface="Meiryo UI" pitchFamily="50" charset="-128"/>
                <a:cs typeface="Meiryo UI" pitchFamily="50" charset="-128"/>
              </a:rPr>
              <a:t>ご来場には公共交通機関をご利用いただきますよう お願い申し上げます</a:t>
            </a:r>
            <a:endParaRPr lang="ja-JP" altLang="en-US" sz="1100" dirty="0">
              <a:latin typeface="Meiryo UI" pitchFamily="50" charset="-128"/>
              <a:ea typeface="Meiryo UI" pitchFamily="50" charset="-128"/>
              <a:cs typeface="Meiryo UI" pitchFamily="50" charset="-128"/>
            </a:endParaRPr>
          </a:p>
        </p:txBody>
      </p:sp>
      <p:sp>
        <p:nvSpPr>
          <p:cNvPr id="54" name="Text Box 20"/>
          <p:cNvSpPr txBox="1">
            <a:spLocks noChangeArrowheads="1"/>
          </p:cNvSpPr>
          <p:nvPr/>
        </p:nvSpPr>
        <p:spPr bwMode="auto">
          <a:xfrm>
            <a:off x="4048980" y="1331640"/>
            <a:ext cx="2809020" cy="535531"/>
          </a:xfrm>
          <a:prstGeom prst="rect">
            <a:avLst/>
          </a:prstGeom>
          <a:noFill/>
          <a:ln w="9525">
            <a:noFill/>
            <a:miter lim="800000"/>
            <a:headEnd/>
            <a:tailEnd/>
          </a:ln>
          <a:effectLst/>
        </p:spPr>
        <p:txBody>
          <a:bodyPr wrap="square">
            <a:spAutoFit/>
          </a:bodyPr>
          <a:lstStyle/>
          <a:p>
            <a:pPr>
              <a:lnSpc>
                <a:spcPct val="120000"/>
              </a:lnSpc>
              <a:spcBef>
                <a:spcPct val="50000"/>
              </a:spcBef>
            </a:pPr>
            <a:r>
              <a:rPr lang="ja-JP" altLang="en-US" sz="1200" dirty="0" smtClean="0">
                <a:latin typeface="Meiryo UI" pitchFamily="50" charset="-128"/>
                <a:ea typeface="Meiryo UI" pitchFamily="50" charset="-128"/>
                <a:cs typeface="Meiryo UI" pitchFamily="50" charset="-128"/>
              </a:rPr>
              <a:t>東京都港区港南２－１５－４ </a:t>
            </a:r>
            <a:r>
              <a:rPr lang="en-US" altLang="ja-JP" sz="1200" dirty="0" smtClean="0">
                <a:latin typeface="Meiryo UI" pitchFamily="50" charset="-128"/>
                <a:ea typeface="Meiryo UI" pitchFamily="50" charset="-128"/>
                <a:cs typeface="Meiryo UI" pitchFamily="50" charset="-128"/>
              </a:rPr>
              <a:t/>
            </a:r>
            <a:br>
              <a:rPr lang="en-US" altLang="ja-JP" sz="1200" dirty="0" smtClean="0">
                <a:latin typeface="Meiryo UI" pitchFamily="50" charset="-128"/>
                <a:ea typeface="Meiryo UI" pitchFamily="50" charset="-128"/>
                <a:cs typeface="Meiryo UI" pitchFamily="50" charset="-128"/>
              </a:rPr>
            </a:br>
            <a:r>
              <a:rPr lang="ja-JP" altLang="en-US" sz="1200" dirty="0" smtClean="0">
                <a:latin typeface="Meiryo UI" pitchFamily="50" charset="-128"/>
                <a:ea typeface="Meiryo UI" pitchFamily="50" charset="-128"/>
                <a:cs typeface="Meiryo UI" pitchFamily="50" charset="-128"/>
              </a:rPr>
              <a:t>品川インターシティホール棟 地下１階</a:t>
            </a:r>
            <a:endParaRPr lang="ja-JP" altLang="en-US" sz="1200" dirty="0">
              <a:latin typeface="Meiryo UI" pitchFamily="50" charset="-128"/>
              <a:ea typeface="Meiryo UI" pitchFamily="50" charset="-128"/>
              <a:cs typeface="Meiryo UI" pitchFamily="50" charset="-128"/>
            </a:endParaRPr>
          </a:p>
        </p:txBody>
      </p:sp>
      <p:sp>
        <p:nvSpPr>
          <p:cNvPr id="57" name="テキスト ボックス 56"/>
          <p:cNvSpPr txBox="1"/>
          <p:nvPr/>
        </p:nvSpPr>
        <p:spPr>
          <a:xfrm>
            <a:off x="355882" y="8316416"/>
            <a:ext cx="6025446" cy="561692"/>
          </a:xfrm>
          <a:prstGeom prst="rect">
            <a:avLst/>
          </a:prstGeom>
          <a:noFill/>
          <a:ln>
            <a:solidFill>
              <a:schemeClr val="tx1"/>
            </a:solidFill>
          </a:ln>
        </p:spPr>
        <p:txBody>
          <a:bodyPr wrap="square" rtlCol="0">
            <a:spAutoFit/>
          </a:bodyPr>
          <a:lstStyle/>
          <a:p>
            <a:r>
              <a:rPr lang="ja-JP" altLang="en-US" sz="1050" dirty="0" smtClean="0">
                <a:latin typeface="Meiryo UI" pitchFamily="50" charset="-128"/>
                <a:ea typeface="Meiryo UI" pitchFamily="50" charset="-128"/>
                <a:cs typeface="Meiryo UI" pitchFamily="50" charset="-128"/>
              </a:rPr>
              <a:t>＜６月２日グランドオープンより）＞</a:t>
            </a:r>
            <a:r>
              <a:rPr kumimoji="1" lang="en-US" altLang="ja-JP" sz="1000" dirty="0" smtClean="0">
                <a:latin typeface="Meiryo UI" pitchFamily="50" charset="-128"/>
                <a:ea typeface="Meiryo UI" pitchFamily="50" charset="-128"/>
                <a:cs typeface="Meiryo UI" pitchFamily="50" charset="-128"/>
              </a:rPr>
              <a:t/>
            </a:r>
            <a:br>
              <a:rPr kumimoji="1" lang="en-US" altLang="ja-JP" sz="1000" dirty="0" smtClean="0">
                <a:latin typeface="Meiryo UI" pitchFamily="50" charset="-128"/>
                <a:ea typeface="Meiryo UI" pitchFamily="50" charset="-128"/>
                <a:cs typeface="Meiryo UI" pitchFamily="50" charset="-128"/>
              </a:rPr>
            </a:br>
            <a:r>
              <a:rPr kumimoji="1" lang="ja-JP" altLang="en-US" sz="1000" dirty="0" smtClean="0">
                <a:latin typeface="Meiryo UI" pitchFamily="50" charset="-128"/>
                <a:ea typeface="Meiryo UI" pitchFamily="50" charset="-128"/>
                <a:cs typeface="Meiryo UI" pitchFamily="50" charset="-128"/>
              </a:rPr>
              <a:t>■営業時間／１０：００～１７：００</a:t>
            </a:r>
            <a:r>
              <a:rPr kumimoji="1" lang="en-US" altLang="ja-JP" sz="1000" dirty="0" smtClean="0">
                <a:latin typeface="Meiryo UI" pitchFamily="50" charset="-128"/>
                <a:ea typeface="Meiryo UI" pitchFamily="50" charset="-128"/>
                <a:cs typeface="Meiryo UI" pitchFamily="50" charset="-128"/>
              </a:rPr>
              <a:t/>
            </a:r>
            <a:br>
              <a:rPr kumimoji="1" lang="en-US" altLang="ja-JP" sz="1000" dirty="0" smtClean="0">
                <a:latin typeface="Meiryo UI" pitchFamily="50" charset="-128"/>
                <a:ea typeface="Meiryo UI" pitchFamily="50" charset="-128"/>
                <a:cs typeface="Meiryo UI" pitchFamily="50" charset="-128"/>
              </a:rPr>
            </a:br>
            <a:r>
              <a:rPr kumimoji="1" lang="ja-JP" altLang="en-US" sz="1000" dirty="0" smtClean="0">
                <a:latin typeface="Meiryo UI" pitchFamily="50" charset="-128"/>
                <a:ea typeface="Meiryo UI" pitchFamily="50" charset="-128"/>
                <a:cs typeface="Meiryo UI" pitchFamily="50" charset="-128"/>
              </a:rPr>
              <a:t>■休  館  日／毎週水曜日　（但し、祝日の水曜日は開館）夏季休暇、年末年始</a:t>
            </a:r>
            <a:endParaRPr kumimoji="1" lang="ja-JP" altLang="en-US" sz="1000" dirty="0">
              <a:latin typeface="Meiryo UI" pitchFamily="50" charset="-128"/>
              <a:ea typeface="Meiryo UI" pitchFamily="50" charset="-128"/>
              <a:cs typeface="Meiryo UI" pitchFamily="50" charset="-128"/>
            </a:endParaRPr>
          </a:p>
        </p:txBody>
      </p:sp>
      <p:sp>
        <p:nvSpPr>
          <p:cNvPr id="63" name="Text Box 33"/>
          <p:cNvSpPr txBox="1">
            <a:spLocks noChangeArrowheads="1"/>
          </p:cNvSpPr>
          <p:nvPr/>
        </p:nvSpPr>
        <p:spPr bwMode="auto">
          <a:xfrm>
            <a:off x="3125053" y="2195736"/>
            <a:ext cx="3384376" cy="738664"/>
          </a:xfrm>
          <a:prstGeom prst="rect">
            <a:avLst/>
          </a:prstGeom>
          <a:noFill/>
          <a:ln w="9525">
            <a:noFill/>
            <a:miter lim="800000"/>
            <a:headEnd/>
            <a:tailEnd/>
          </a:ln>
          <a:effectLst/>
        </p:spPr>
        <p:txBody>
          <a:bodyPr wrap="square">
            <a:spAutoFit/>
          </a:bodyPr>
          <a:lstStyle/>
          <a:p>
            <a:pPr>
              <a:spcBef>
                <a:spcPct val="50000"/>
              </a:spcBef>
            </a:pPr>
            <a:r>
              <a:rPr lang="en-US" altLang="ja-JP" sz="1050" dirty="0" smtClean="0">
                <a:latin typeface="Meiryo UI" pitchFamily="50" charset="-128"/>
                <a:ea typeface="Meiryo UI" pitchFamily="50" charset="-128"/>
                <a:cs typeface="Meiryo UI" pitchFamily="50" charset="-128"/>
              </a:rPr>
              <a:t>【</a:t>
            </a:r>
            <a:r>
              <a:rPr lang="ja-JP" altLang="en-US" sz="1050" dirty="0" smtClean="0">
                <a:latin typeface="Meiryo UI" pitchFamily="50" charset="-128"/>
                <a:ea typeface="Meiryo UI" pitchFamily="50" charset="-128"/>
                <a:cs typeface="Meiryo UI" pitchFamily="50" charset="-128"/>
              </a:rPr>
              <a:t>電車の場合</a:t>
            </a:r>
            <a:r>
              <a:rPr lang="en-US" altLang="ja-JP" sz="1050" dirty="0" smtClean="0">
                <a:latin typeface="Meiryo UI" pitchFamily="50" charset="-128"/>
                <a:ea typeface="Meiryo UI" pitchFamily="50" charset="-128"/>
                <a:cs typeface="Meiryo UI" pitchFamily="50" charset="-128"/>
              </a:rPr>
              <a:t>】</a:t>
            </a:r>
            <a:br>
              <a:rPr lang="en-US" altLang="ja-JP" sz="1050" dirty="0" smtClean="0">
                <a:latin typeface="Meiryo UI" pitchFamily="50" charset="-128"/>
                <a:ea typeface="Meiryo UI" pitchFamily="50" charset="-128"/>
                <a:cs typeface="Meiryo UI" pitchFamily="50" charset="-128"/>
              </a:rPr>
            </a:br>
            <a:r>
              <a:rPr lang="ja-JP" altLang="en-US" sz="1050" dirty="0" smtClean="0">
                <a:latin typeface="Meiryo UI" pitchFamily="50" charset="-128"/>
                <a:ea typeface="Meiryo UI" pitchFamily="50" charset="-128"/>
                <a:cs typeface="Meiryo UI" pitchFamily="50" charset="-128"/>
              </a:rPr>
              <a:t>ＪＲ品川駅下車、中央改札口より港南口方面に進む。</a:t>
            </a:r>
            <a:r>
              <a:rPr lang="en-US" altLang="ja-JP" sz="1050" dirty="0">
                <a:latin typeface="Meiryo UI" pitchFamily="50" charset="-128"/>
                <a:ea typeface="Meiryo UI" pitchFamily="50" charset="-128"/>
                <a:cs typeface="Meiryo UI" pitchFamily="50" charset="-128"/>
              </a:rPr>
              <a:t/>
            </a:r>
            <a:br>
              <a:rPr lang="en-US" altLang="ja-JP" sz="1050" dirty="0">
                <a:latin typeface="Meiryo UI" pitchFamily="50" charset="-128"/>
                <a:ea typeface="Meiryo UI" pitchFamily="50" charset="-128"/>
                <a:cs typeface="Meiryo UI" pitchFamily="50" charset="-128"/>
              </a:rPr>
            </a:br>
            <a:r>
              <a:rPr lang="ja-JP" altLang="en-US" sz="1050" dirty="0" smtClean="0">
                <a:latin typeface="Meiryo UI" pitchFamily="50" charset="-128"/>
                <a:ea typeface="Meiryo UI" pitchFamily="50" charset="-128"/>
                <a:cs typeface="Meiryo UI" pitchFamily="50" charset="-128"/>
              </a:rPr>
              <a:t>途中分岐点を右に折れ、品川インターシティのスカイウェイ（歩行者専用通路）を利用し、徒歩８分</a:t>
            </a:r>
            <a:endParaRPr lang="ja-JP" altLang="en-US" sz="1050" dirty="0">
              <a:latin typeface="Meiryo UI" pitchFamily="50" charset="-128"/>
              <a:ea typeface="Meiryo UI" pitchFamily="50" charset="-128"/>
              <a:cs typeface="Meiryo UI" pitchFamily="50" charset="-128"/>
            </a:endParaRPr>
          </a:p>
        </p:txBody>
      </p:sp>
      <p:sp>
        <p:nvSpPr>
          <p:cNvPr id="76" name="正方形/長方形 75"/>
          <p:cNvSpPr/>
          <p:nvPr/>
        </p:nvSpPr>
        <p:spPr>
          <a:xfrm>
            <a:off x="270449" y="274514"/>
            <a:ext cx="1772548" cy="331081"/>
          </a:xfrm>
          <a:prstGeom prst="rect">
            <a:avLst/>
          </a:prstGeom>
          <a:solidFill>
            <a:srgbClr val="0000FF"/>
          </a:solidFill>
          <a:ln>
            <a:solidFill>
              <a:srgbClr val="0000FF"/>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401981" y="274514"/>
            <a:ext cx="1772548" cy="331081"/>
          </a:xfrm>
          <a:prstGeom prst="rect">
            <a:avLst/>
          </a:prstGeom>
          <a:solidFill>
            <a:srgbClr val="0099FF"/>
          </a:solidFill>
          <a:ln>
            <a:solidFill>
              <a:srgbClr val="0000F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p:cNvSpPr txBox="1"/>
          <p:nvPr/>
        </p:nvSpPr>
        <p:spPr>
          <a:xfrm>
            <a:off x="464481" y="323528"/>
            <a:ext cx="1020303" cy="292388"/>
          </a:xfrm>
          <a:prstGeom prst="rect">
            <a:avLst/>
          </a:prstGeom>
          <a:noFill/>
        </p:spPr>
        <p:txBody>
          <a:bodyPr wrap="square" rtlCol="0">
            <a:spAutoFit/>
          </a:bodyPr>
          <a:lstStyle/>
          <a:p>
            <a:pPr algn="dist"/>
            <a:r>
              <a:rPr kumimoji="1" lang="ja-JP" altLang="en-US" sz="1300" b="1" dirty="0" smtClean="0">
                <a:solidFill>
                  <a:schemeClr val="bg1"/>
                </a:solidFill>
                <a:latin typeface="Meiryo UI" pitchFamily="50" charset="-128"/>
                <a:ea typeface="Meiryo UI" pitchFamily="50" charset="-128"/>
                <a:cs typeface="Meiryo UI" pitchFamily="50" charset="-128"/>
              </a:rPr>
              <a:t>場所</a:t>
            </a:r>
            <a:endParaRPr kumimoji="1" lang="ja-JP" altLang="en-US" sz="1300" b="1" dirty="0">
              <a:solidFill>
                <a:schemeClr val="bg1"/>
              </a:solidFill>
              <a:latin typeface="Meiryo UI" pitchFamily="50" charset="-128"/>
              <a:ea typeface="Meiryo UI" pitchFamily="50" charset="-128"/>
              <a:cs typeface="Meiryo UI" pitchFamily="50" charset="-128"/>
            </a:endParaRPr>
          </a:p>
        </p:txBody>
      </p:sp>
      <p:pic>
        <p:nvPicPr>
          <p:cNvPr id="50177" name="Picture 1"/>
          <p:cNvPicPr>
            <a:picLocks noChangeAspect="1" noChangeArrowheads="1"/>
          </p:cNvPicPr>
          <p:nvPr/>
        </p:nvPicPr>
        <p:blipFill>
          <a:blip r:embed="rId2" cstate="print"/>
          <a:srcRect/>
          <a:stretch>
            <a:fillRect/>
          </a:stretch>
        </p:blipFill>
        <p:spPr bwMode="auto">
          <a:xfrm>
            <a:off x="920307" y="3408605"/>
            <a:ext cx="5017385" cy="4613249"/>
          </a:xfrm>
          <a:prstGeom prst="rect">
            <a:avLst/>
          </a:prstGeom>
          <a:noFill/>
          <a:ln w="9525">
            <a:noFill/>
            <a:miter lim="800000"/>
            <a:headEnd/>
            <a:tailEnd/>
          </a:ln>
        </p:spPr>
      </p:pic>
      <p:pic>
        <p:nvPicPr>
          <p:cNvPr id="25" name="図 5" descr="P4050256.JPG"/>
          <p:cNvPicPr>
            <a:picLocks noChangeAspect="1"/>
          </p:cNvPicPr>
          <p:nvPr/>
        </p:nvPicPr>
        <p:blipFill>
          <a:blip r:embed="rId3" cstate="print"/>
          <a:srcRect/>
          <a:stretch>
            <a:fillRect/>
          </a:stretch>
        </p:blipFill>
        <p:spPr bwMode="auto">
          <a:xfrm>
            <a:off x="332656" y="971600"/>
            <a:ext cx="2677652" cy="2008421"/>
          </a:xfrm>
          <a:prstGeom prst="rect">
            <a:avLst/>
          </a:prstGeom>
          <a:noFill/>
          <a:ln w="9525">
            <a:noFill/>
            <a:miter lim="800000"/>
            <a:headEnd/>
            <a:tailEnd/>
          </a:ln>
        </p:spPr>
      </p:pic>
      <p:sp>
        <p:nvSpPr>
          <p:cNvPr id="27" name="Text Box 20"/>
          <p:cNvSpPr txBox="1">
            <a:spLocks noChangeArrowheads="1"/>
          </p:cNvSpPr>
          <p:nvPr/>
        </p:nvSpPr>
        <p:spPr bwMode="auto">
          <a:xfrm>
            <a:off x="3068959" y="1331640"/>
            <a:ext cx="1104455" cy="313932"/>
          </a:xfrm>
          <a:prstGeom prst="rect">
            <a:avLst/>
          </a:prstGeom>
          <a:noFill/>
          <a:ln w="9525">
            <a:noFill/>
            <a:miter lim="800000"/>
            <a:headEnd/>
            <a:tailEnd/>
          </a:ln>
          <a:effectLst/>
        </p:spPr>
        <p:txBody>
          <a:bodyPr wrap="square">
            <a:spAutoFit/>
          </a:bodyPr>
          <a:lstStyle/>
          <a:p>
            <a:pPr algn="dist">
              <a:lnSpc>
                <a:spcPct val="120000"/>
              </a:lnSpc>
              <a:spcBef>
                <a:spcPct val="50000"/>
              </a:spcBef>
            </a:pPr>
            <a:r>
              <a:rPr lang="ja-JP" altLang="en-US" sz="1200" dirty="0" smtClean="0">
                <a:latin typeface="Meiryo UI" pitchFamily="50" charset="-128"/>
                <a:ea typeface="Meiryo UI" pitchFamily="50" charset="-128"/>
                <a:cs typeface="Meiryo UI" pitchFamily="50" charset="-128"/>
              </a:rPr>
              <a:t>＜住 所＞</a:t>
            </a:r>
            <a:endParaRPr lang="ja-JP" altLang="en-US" sz="1200" dirty="0">
              <a:latin typeface="Meiryo UI" pitchFamily="50" charset="-128"/>
              <a:ea typeface="Meiryo UI" pitchFamily="50" charset="-128"/>
              <a:cs typeface="Meiryo UI" pitchFamily="50" charset="-128"/>
            </a:endParaRPr>
          </a:p>
        </p:txBody>
      </p:sp>
      <p:sp>
        <p:nvSpPr>
          <p:cNvPr id="28" name="Text Box 20"/>
          <p:cNvSpPr txBox="1">
            <a:spLocks noChangeArrowheads="1"/>
          </p:cNvSpPr>
          <p:nvPr/>
        </p:nvSpPr>
        <p:spPr bwMode="auto">
          <a:xfrm>
            <a:off x="4048980" y="1835696"/>
            <a:ext cx="2809020" cy="313932"/>
          </a:xfrm>
          <a:prstGeom prst="rect">
            <a:avLst/>
          </a:prstGeom>
          <a:noFill/>
          <a:ln w="9525">
            <a:noFill/>
            <a:miter lim="800000"/>
            <a:headEnd/>
            <a:tailEnd/>
          </a:ln>
          <a:effectLst/>
        </p:spPr>
        <p:txBody>
          <a:bodyPr wrap="square">
            <a:spAutoFit/>
          </a:bodyPr>
          <a:lstStyle/>
          <a:p>
            <a:pPr>
              <a:lnSpc>
                <a:spcPct val="120000"/>
              </a:lnSpc>
              <a:spcBef>
                <a:spcPct val="50000"/>
              </a:spcBef>
            </a:pPr>
            <a:r>
              <a:rPr lang="ja-JP" altLang="en-US" sz="1200" dirty="0" smtClean="0">
                <a:latin typeface="Meiryo UI" pitchFamily="50" charset="-128"/>
                <a:ea typeface="Meiryo UI" pitchFamily="50" charset="-128"/>
                <a:cs typeface="Meiryo UI" pitchFamily="50" charset="-128"/>
              </a:rPr>
              <a:t>０３－３４７２－１７０５</a:t>
            </a:r>
            <a:endParaRPr lang="ja-JP" altLang="en-US" sz="1200" dirty="0">
              <a:latin typeface="Meiryo UI" pitchFamily="50" charset="-128"/>
              <a:ea typeface="Meiryo UI" pitchFamily="50" charset="-128"/>
              <a:cs typeface="Meiryo UI" pitchFamily="50" charset="-128"/>
            </a:endParaRPr>
          </a:p>
        </p:txBody>
      </p:sp>
      <p:sp>
        <p:nvSpPr>
          <p:cNvPr id="29" name="Text Box 20"/>
          <p:cNvSpPr txBox="1">
            <a:spLocks noChangeArrowheads="1"/>
          </p:cNvSpPr>
          <p:nvPr/>
        </p:nvSpPr>
        <p:spPr bwMode="auto">
          <a:xfrm>
            <a:off x="3068959" y="1835696"/>
            <a:ext cx="1163072" cy="313932"/>
          </a:xfrm>
          <a:prstGeom prst="rect">
            <a:avLst/>
          </a:prstGeom>
          <a:noFill/>
          <a:ln w="9525">
            <a:noFill/>
            <a:miter lim="800000"/>
            <a:headEnd/>
            <a:tailEnd/>
          </a:ln>
          <a:effectLst/>
        </p:spPr>
        <p:txBody>
          <a:bodyPr wrap="square">
            <a:spAutoFit/>
          </a:bodyPr>
          <a:lstStyle/>
          <a:p>
            <a:pPr>
              <a:lnSpc>
                <a:spcPct val="120000"/>
              </a:lnSpc>
              <a:spcBef>
                <a:spcPct val="50000"/>
              </a:spcBef>
            </a:pPr>
            <a:r>
              <a:rPr lang="ja-JP" altLang="en-US" sz="1200" dirty="0" smtClean="0">
                <a:latin typeface="Meiryo UI" pitchFamily="50" charset="-128"/>
                <a:ea typeface="Meiryo UI" pitchFamily="50" charset="-128"/>
                <a:cs typeface="Meiryo UI" pitchFamily="50" charset="-128"/>
              </a:rPr>
              <a:t>＜電話番号＞</a:t>
            </a:r>
            <a:endParaRPr lang="ja-JP" altLang="en-US" sz="1200" dirty="0">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4377</TotalTime>
  <Words>86</Words>
  <Application>Microsoft Office PowerPoint</Application>
  <PresentationFormat>画面に合わせる (4:3)</PresentationFormat>
  <Paragraphs>36</Paragraphs>
  <Slides>2</Slides>
  <Notes>0</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標準デザイン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YKKAP</dc:creator>
  <cp:lastModifiedBy>川村 幸弘</cp:lastModifiedBy>
  <cp:revision>232</cp:revision>
  <dcterms:created xsi:type="dcterms:W3CDTF">2009-06-09T02:47:12Z</dcterms:created>
  <dcterms:modified xsi:type="dcterms:W3CDTF">2016-06-02T12:01:00Z</dcterms:modified>
</cp:coreProperties>
</file>